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4" r:id="rId3"/>
    <p:sldId id="284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85" r:id="rId16"/>
    <p:sldId id="286" r:id="rId17"/>
    <p:sldId id="31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87" r:id="rId26"/>
    <p:sldId id="288" r:id="rId27"/>
    <p:sldId id="314" r:id="rId28"/>
    <p:sldId id="315" r:id="rId29"/>
    <p:sldId id="316" r:id="rId30"/>
    <p:sldId id="318" r:id="rId31"/>
    <p:sldId id="319" r:id="rId32"/>
    <p:sldId id="289" r:id="rId33"/>
    <p:sldId id="320" r:id="rId34"/>
    <p:sldId id="321" r:id="rId35"/>
    <p:sldId id="322" r:id="rId36"/>
    <p:sldId id="323" r:id="rId37"/>
    <p:sldId id="325" r:id="rId38"/>
    <p:sldId id="326" r:id="rId39"/>
    <p:sldId id="327" r:id="rId40"/>
    <p:sldId id="290" r:id="rId41"/>
    <p:sldId id="328" r:id="rId42"/>
    <p:sldId id="329" r:id="rId43"/>
    <p:sldId id="330" r:id="rId44"/>
    <p:sldId id="291" r:id="rId45"/>
    <p:sldId id="292" r:id="rId46"/>
    <p:sldId id="331" r:id="rId47"/>
    <p:sldId id="265" r:id="rId4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D00FF"/>
    <a:srgbClr val="CC0000"/>
    <a:srgbClr val="7A0000"/>
    <a:srgbClr val="FF1D1D"/>
    <a:srgbClr val="86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460" autoAdjust="0"/>
    <p:restoredTop sz="88485" autoAdjust="0"/>
  </p:normalViewPr>
  <p:slideViewPr>
    <p:cSldViewPr>
      <p:cViewPr varScale="1">
        <p:scale>
          <a:sx n="83" d="100"/>
          <a:sy n="83" d="100"/>
        </p:scale>
        <p:origin x="-880" y="-112"/>
      </p:cViewPr>
      <p:guideLst>
        <p:guide orient="horz" pos="2160"/>
        <p:guide orient="horz" pos="960"/>
        <p:guide orient="horz" pos="3696"/>
        <p:guide orient="horz" pos="192"/>
        <p:guide pos="3839"/>
        <p:guide pos="1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2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5A48-5722-4215-B970-A3C6496B751C}" type="datetimeFigureOut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F883-02D2-4428-9BB1-FF3684189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97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6F1D-FB1D-4D6D-8D12-F026BDE099AF}" type="datetimeFigureOut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950C-98D0-4266-B261-142268DCF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80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Details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Patient name, age / DOB, sex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Type of film – PA or AP, erect or supine, correct L/R marker, inspiratory/expiratory series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Date and time of study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RIPE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R</a:t>
            </a:r>
            <a:r>
              <a:rPr lang="en">
                <a:solidFill>
                  <a:schemeClr val="dk1"/>
                </a:solidFill>
              </a:rPr>
              <a:t>otation – medial clavicle ends equidistant from spinous process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nspiration – 5-6 anterior ribs in MCL or 8-10 posterior ribs above diaphragm, poor inspiration?, hyperexpanded?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icture – straight vs oblique, entire lung fields, scapulae outside lung fields, angulation (ie ’tilt’ in vertical plane)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xposure (Penetration) – IV disc spaces, spinous processes to ~T4, L) hemidiaphragm visible through cardiac shadow.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Soft tissue and bones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Ribs, sternum, spine, clavicles – symmetry, fractures, dislocations, lytic lesions, density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Soft tissues – looking for symmetry, swelling, loss of tissue planes, subcutaneous air, masses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Breast shadows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Calcification – great vessels, carotids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Airway and mediastinum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Trachea – central or slightly to right lung as crosses aortic arch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Paratracheal/mediastinal masses or adenopathy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Carina &amp; RMB/LMB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Mediastinal width &lt;8cm on PA film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Aortic knob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Hilum – T6-7 IV disc level, left hilum is usually higher (2cm) and squarer than the V-shaped right hilum.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Check vessels, calcification.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Circulation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Heart position –⅔ to left, ⅓ to right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Heart size – measure cardiothoracic ratio on PA film (normal &lt;0.5)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Heart borders – R) border is R) atrium, L) border is L) ventricle &amp; atrium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Heart shape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Aortic stripe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Diaphragm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Hemidiaphragm levels – Right Lung higher than Left Lung (~2.5cm / 1 intercostal space)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Diaphragm shape/contour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Cardiophrenic and costophrenic angles – clear and sharp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Gastric bubble / colonic air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Subdiaphragmatic air (pneumoperitoneum)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Everything else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ETT, CVP line, NG tube, PA catheters, ECG electrodes, PICC line, chest tube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/>
              <a:t>PPM, AIDC, metalwork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Breathing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Lung fields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Vascularity – to ~2cm of pleural surface (~3cm in apices), vessels in bases &gt; apices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Pneumothorax – don’t forget apices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Lung field outlines – abnormal opacity/lucency, atelectasis, collapse, consolidation, bullae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Horizontal fissure on Right Lung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Pulmonary infiltrates – interstitial vs alveolar pattern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Coin lesions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Cavitary lesions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b="1">
                <a:solidFill>
                  <a:schemeClr val="dk1"/>
                </a:solidFill>
              </a:rPr>
              <a:t>Pleura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Pleural reflections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Pleural thickening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Rectangle 520"/>
          <p:cNvSpPr/>
          <p:nvPr userDrawn="1"/>
        </p:nvSpPr>
        <p:spPr>
          <a:xfrm rot="10800000">
            <a:off x="-1" y="5965812"/>
            <a:ext cx="12188825" cy="892188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324" y="685800"/>
            <a:ext cx="8532178" cy="2895600"/>
          </a:xfrm>
        </p:spPr>
        <p:txBody>
          <a:bodyPr anchor="t">
            <a:normAutofit/>
          </a:bodyPr>
          <a:lstStyle>
            <a:lvl1pPr algn="ctr">
              <a:lnSpc>
                <a:spcPts val="5999"/>
              </a:lnSpc>
              <a:buNone/>
              <a:defRPr sz="5900" b="1" cap="small" baseline="0"/>
            </a:lvl1pPr>
          </a:lstStyle>
          <a:p>
            <a:r>
              <a:rPr kumimoji="0" lang="en-US" dirty="0" smtClean="0"/>
              <a:t>Required Field: Presentation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324" y="3611350"/>
            <a:ext cx="8532178" cy="1798849"/>
          </a:xfrm>
        </p:spPr>
        <p:txBody>
          <a:bodyPr anchor="t">
            <a:normAutofit/>
          </a:bodyPr>
          <a:lstStyle>
            <a:lvl1pPr marL="24380" indent="0" algn="ctr">
              <a:lnSpc>
                <a:spcPts val="3066"/>
              </a:lnSpc>
              <a:spcBef>
                <a:spcPts val="0"/>
              </a:spcBef>
              <a:buNone/>
              <a:defRPr sz="37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Required Field: Name, Department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51812" y="5410200"/>
            <a:ext cx="3849508" cy="558800"/>
          </a:xfrm>
        </p:spPr>
        <p:txBody>
          <a:bodyPr anchor="ctr">
            <a:noAutofit/>
          </a:bodyPr>
          <a:lstStyle>
            <a:lvl1pPr marL="24380" indent="0" algn="ctr">
              <a:lnSpc>
                <a:spcPts val="3066"/>
              </a:lnSpc>
              <a:spcBef>
                <a:spcPts val="0"/>
              </a:spcBef>
              <a:buNone/>
              <a:defRPr sz="2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Required Field: Date</a:t>
            </a:r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3250353" y="6553200"/>
            <a:ext cx="609441" cy="228600"/>
          </a:xfrm>
          <a:prstGeom prst="rect">
            <a:avLst/>
          </a:prstGeom>
        </p:spPr>
        <p:txBody>
          <a:bodyPr lIns="121899" tIns="60949" rIns="121899" bIns="60949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9193953" y="6324600"/>
            <a:ext cx="2844059" cy="212725"/>
          </a:xfrm>
        </p:spPr>
        <p:txBody>
          <a:bodyPr/>
          <a:lstStyle/>
          <a:p>
            <a:fld id="{405310CE-F960-46E0-ACEC-73C1012878E3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8178217" y="6553200"/>
            <a:ext cx="3859795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06294" y="6416675"/>
            <a:ext cx="581001" cy="365125"/>
          </a:xfrm>
        </p:spPr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20" name="Picture 5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90" y="5980470"/>
            <a:ext cx="2856922" cy="87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716F-BED7-4F53-A067-2E9CB737C5BC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26750" y="3200400"/>
            <a:ext cx="954791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13645" y="1905000"/>
            <a:ext cx="99948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3" name="Picture 42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85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C961-DA23-344B-B699-3F21FA1CE46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FE89-D3C1-A041-9098-FD2C045F64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967573"/>
          </a:xfrm>
          <a:prstGeom prst="rect">
            <a:avLst/>
          </a:prstGeom>
        </p:spPr>
        <p:txBody>
          <a:bodyPr lIns="121879" tIns="121879" rIns="121879" bIns="12187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and Content (Text, Image, Video,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8012" y="5867400"/>
            <a:ext cx="10286999" cy="457200"/>
          </a:xfrm>
        </p:spPr>
        <p:txBody>
          <a:bodyPr>
            <a:noAutofit/>
          </a:bodyPr>
          <a:lstStyle>
            <a:lvl1pPr marL="109709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Image Caption (if applicable)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595" y="152400"/>
            <a:ext cx="11302887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 smtClean="0"/>
              <a:t>Title and Content</a:t>
            </a:r>
            <a:endParaRPr kumimoji="0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8012" y="1524000"/>
            <a:ext cx="11276093" cy="4267200"/>
          </a:xfrm>
        </p:spPr>
        <p:txBody>
          <a:bodyPr/>
          <a:lstStyle>
            <a:lvl1pPr>
              <a:defRPr sz="3700" baseline="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E9B7458-EAAB-402C-9F09-D74C29D449F3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>
          <a:xfrm>
            <a:off x="507868" y="6375400"/>
            <a:ext cx="581001" cy="365125"/>
          </a:xfrm>
        </p:spPr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8012" y="1447800"/>
            <a:ext cx="10565078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10967560" y="5634849"/>
            <a:ext cx="1146652" cy="1146951"/>
            <a:chOff x="11" y="3648"/>
            <a:chExt cx="571" cy="672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7" name="Picture 46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8" name="Rectangle 47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E7AE6-F85E-48C1-B168-4F377FB784F5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07868" y="6375400"/>
            <a:ext cx="581001" cy="365125"/>
          </a:xfrm>
        </p:spPr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5595" y="152400"/>
            <a:ext cx="113028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and Text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8012" y="1447800"/>
            <a:ext cx="10565078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8012" y="1524000"/>
            <a:ext cx="11277600" cy="4724400"/>
          </a:xfrm>
        </p:spPr>
        <p:txBody>
          <a:bodyPr>
            <a:normAutofit/>
          </a:bodyPr>
          <a:lstStyle>
            <a:lvl1pPr eaLnBrk="1" latinLnBrk="0" hangingPunct="1">
              <a:defRPr sz="3600"/>
            </a:lvl1pPr>
            <a:lvl5pPr>
              <a:defRPr/>
            </a:lvl5pPr>
          </a:lstStyle>
          <a:p>
            <a:pPr lvl="0" eaLnBrk="1" latinLnBrk="0" hangingPunct="1"/>
            <a:r>
              <a:rPr lang="en-US" dirty="0" smtClean="0"/>
              <a:t>Edit text here. Use at least size 24 font.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10967560" y="5634849"/>
            <a:ext cx="1146652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5" name="Picture 44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58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152400"/>
            <a:ext cx="1130047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 smtClean="0"/>
              <a:t>Learning Objectives and Keywords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524000"/>
            <a:ext cx="11276093" cy="3886200"/>
          </a:xfrm>
        </p:spPr>
        <p:txBody>
          <a:bodyPr>
            <a:normAutofit/>
          </a:bodyPr>
          <a:lstStyle>
            <a:lvl1pPr eaLnBrk="1" latinLnBrk="0" hangingPunct="1">
              <a:defRPr sz="3600" baseline="0"/>
            </a:lvl1pPr>
          </a:lstStyle>
          <a:p>
            <a:pPr lvl="0" eaLnBrk="1" latinLnBrk="0" hangingPunct="1"/>
            <a:r>
              <a:rPr lang="en-US" dirty="0" smtClean="0"/>
              <a:t>Enter least 1 learning objective here, one per line.</a:t>
            </a:r>
          </a:p>
          <a:p>
            <a:pPr lvl="0" eaLnBrk="1" latinLnBrk="0" hangingPunct="1"/>
            <a:r>
              <a:rPr lang="en-US" dirty="0" smtClean="0"/>
              <a:t>Learning Objective 2</a:t>
            </a:r>
          </a:p>
          <a:p>
            <a:pPr lvl="0" eaLnBrk="1" latinLnBrk="0" hangingPunct="1"/>
            <a:r>
              <a:rPr lang="en-US" dirty="0" smtClean="0"/>
              <a:t>Learning Objective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28C15F-9465-4327-BB61-B49E1CF8A73C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07868" y="6375400"/>
            <a:ext cx="581001" cy="365125"/>
          </a:xfrm>
        </p:spPr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" y="5410200"/>
            <a:ext cx="11276093" cy="762000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Enter keywords here. E.g. PowerPoint, Microsoft, Presentation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8012" y="1447800"/>
            <a:ext cx="105918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4" name="Picture 43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5" name="Rectangle 44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2D1458-AEC7-4AA5-92D9-E62792C0226D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152400"/>
            <a:ext cx="1130047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Title and </a:t>
            </a:r>
            <a:r>
              <a:rPr kumimoji="0" lang="en-US" dirty="0" err="1" smtClean="0"/>
              <a:t>Text+Image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2" y="1524000"/>
            <a:ext cx="5814070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2" y="5867400"/>
            <a:ext cx="4800600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8012" y="1447800"/>
            <a:ext cx="10565078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013" y="1524000"/>
            <a:ext cx="5410200" cy="4800600"/>
          </a:xfrm>
        </p:spPr>
        <p:txBody>
          <a:bodyPr>
            <a:normAutofit/>
          </a:bodyPr>
          <a:lstStyle>
            <a:lvl1pPr marL="487595" marR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 sz="36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text here. Use at least size 24 font.</a:t>
            </a:r>
          </a:p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8" name="Picture 47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2D1458-AEC7-4AA5-92D9-E62792C0226D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152400"/>
            <a:ext cx="1130047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Title and Image Comparison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6812" y="1524000"/>
            <a:ext cx="5661670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46812" y="5867400"/>
            <a:ext cx="4648200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8012" y="1447800"/>
            <a:ext cx="10565078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08012" y="1524000"/>
            <a:ext cx="5509270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8012" y="5867400"/>
            <a:ext cx="5486400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0" name="Picture 49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44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mage with Grey Bars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-1588" y="11884"/>
            <a:ext cx="12188825" cy="6858000"/>
          </a:xfrm>
        </p:spPr>
        <p:txBody>
          <a:bodyPr/>
          <a:lstStyle>
            <a:lvl1pPr marL="109709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Picture icon to insert image that will be fitted to your presentation size. Grey bars may appear.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58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Full Screen Imag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8" y="0"/>
            <a:ext cx="12188825" cy="6858000"/>
          </a:xfrm>
        </p:spPr>
        <p:txBody>
          <a:bodyPr/>
          <a:lstStyle>
            <a:lvl1pPr marL="109709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Picture icon to insert image that fills this entire slide. No grey bars will appear. Use image Crop tool to adjust cropping.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97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897" y="1905000"/>
            <a:ext cx="9994837" cy="1143000"/>
          </a:xfrm>
        </p:spPr>
        <p:txBody>
          <a:bodyPr>
            <a:normAutofit/>
          </a:bodyPr>
          <a:lstStyle>
            <a:lvl1pPr>
              <a:defRPr sz="4800" cap="small" baseline="0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7103-5FCA-4284-A24D-D406E547CC6F}" type="datetime1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29897" y="3429000"/>
            <a:ext cx="6374315" cy="2667000"/>
          </a:xfrm>
        </p:spPr>
        <p:txBody>
          <a:bodyPr>
            <a:normAutofit/>
          </a:bodyPr>
          <a:lstStyle>
            <a:lvl1pPr marL="109709" indent="0">
              <a:buNone/>
              <a:defRPr sz="3200" baseline="0"/>
            </a:lvl1pPr>
          </a:lstStyle>
          <a:p>
            <a:pPr lvl="0"/>
            <a:r>
              <a:rPr lang="en-US" dirty="0" smtClean="0"/>
              <a:t>Optional: Descriptive text.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26750" y="3200400"/>
            <a:ext cx="954791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7462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0D00FF"/>
              </a:gs>
              <a:gs pos="100000">
                <a:srgbClr val="FFFFFF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3" name="Picture 42" descr="download.jpe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87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eg"/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5012" y="5662307"/>
            <a:ext cx="1293812" cy="1199413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8013" y="152400"/>
            <a:ext cx="11300470" cy="1143000"/>
          </a:xfrm>
          <a:prstGeom prst="rect">
            <a:avLst/>
          </a:prstGeom>
        </p:spPr>
        <p:txBody>
          <a:bodyPr lIns="121899" tIns="60949" rIns="121899" bIns="60949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1299041" cy="4800600"/>
          </a:xfrm>
          <a:prstGeom prst="rect">
            <a:avLst/>
          </a:prstGeom>
        </p:spPr>
        <p:txBody>
          <a:bodyPr lIns="121899" tIns="60949" rIns="121899" bIns="60949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050953" y="6324600"/>
            <a:ext cx="2844059" cy="2127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035217" y="6553200"/>
            <a:ext cx="3859795" cy="2127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44243" y="6375400"/>
            <a:ext cx="581001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 rot="5400000" flipV="1">
            <a:off x="-3162299" y="3162299"/>
            <a:ext cx="6858000" cy="533401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2" r:id="rId3"/>
    <p:sldLayoutId id="2147483662" r:id="rId4"/>
    <p:sldLayoutId id="2147483661" r:id="rId5"/>
    <p:sldLayoutId id="2147483677" r:id="rId6"/>
    <p:sldLayoutId id="2147483675" r:id="rId7"/>
    <p:sldLayoutId id="2147483676" r:id="rId8"/>
    <p:sldLayoutId id="2147483673" r:id="rId9"/>
    <p:sldLayoutId id="2147483674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87595" indent="-377886" algn="l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853291" indent="-316937" algn="l" rtl="0" eaLnBrk="1" latinLnBrk="0" hangingPunct="1">
        <a:lnSpc>
          <a:spcPct val="100000"/>
        </a:lnSpc>
        <a:spcBef>
          <a:spcPts val="733"/>
        </a:spcBef>
        <a:buClr>
          <a:schemeClr val="accent1"/>
        </a:buClr>
        <a:buFont typeface="Verdana"/>
        <a:buChar char="◦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417" indent="-30474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784" indent="-23160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0961" indent="-243797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28" indent="-243797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695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872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239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Relationship Id="rId3" Type="http://schemas.openxmlformats.org/officeDocument/2006/relationships/oleObject" Target="???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Guy Carmelli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Pain Workshop Assignments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7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458" t="1344"/>
          <a:stretch>
            <a:fillRect/>
          </a:stretch>
        </p:blipFill>
        <p:spPr>
          <a:xfrm>
            <a:off x="759156" y="160592"/>
            <a:ext cx="10209449" cy="619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4" y="1752737"/>
            <a:ext cx="8378415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does this EKG show?</a:t>
            </a:r>
          </a:p>
          <a:p>
            <a:pPr>
              <a:buNone/>
            </a:pPr>
            <a:endParaRPr lang="en-US" dirty="0" smtClean="0"/>
          </a:p>
          <a:p>
            <a:pPr marL="514350" lvl="0" indent="-514350" algn="just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96670" y="2438402"/>
            <a:ext cx="10969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Anterolateral</a:t>
            </a:r>
            <a:r>
              <a:rPr lang="en-US" sz="3200" dirty="0" smtClean="0">
                <a:solidFill>
                  <a:srgbClr val="FF0000"/>
                </a:solidFill>
              </a:rPr>
              <a:t> MI</a:t>
            </a:r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 </a:t>
            </a:r>
            <a:r>
              <a:rPr lang="en-US" sz="3200" dirty="0">
                <a:solidFill>
                  <a:srgbClr val="FF0000"/>
                </a:solidFill>
              </a:rPr>
              <a:t>elevation in I, </a:t>
            </a:r>
            <a:r>
              <a:rPr lang="en-US" sz="3200" dirty="0" err="1">
                <a:solidFill>
                  <a:srgbClr val="FF0000"/>
                </a:solidFill>
              </a:rPr>
              <a:t>aVL</a:t>
            </a:r>
            <a:r>
              <a:rPr lang="en-US" sz="3200" dirty="0">
                <a:solidFill>
                  <a:srgbClr val="FF0000"/>
                </a:solidFill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V2-5. </a:t>
            </a:r>
            <a:r>
              <a:rPr lang="en-US" sz="3200" dirty="0">
                <a:solidFill>
                  <a:srgbClr val="FF0000"/>
                </a:solidFill>
              </a:rPr>
              <a:t>Reciprocal ST depression in III and </a:t>
            </a:r>
            <a:r>
              <a:rPr lang="en-US" sz="3200" dirty="0" err="1">
                <a:solidFill>
                  <a:srgbClr val="FF0000"/>
                </a:solidFill>
              </a:rPr>
              <a:t>aVF</a:t>
            </a:r>
            <a:r>
              <a:rPr lang="en-US" sz="3200" dirty="0">
                <a:solidFill>
                  <a:srgbClr val="FF0000"/>
                </a:solidFill>
              </a:rPr>
              <a:t> (inferior leads)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8882" y="4876800"/>
            <a:ext cx="10969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Bonus: </a:t>
            </a:r>
            <a:r>
              <a:rPr lang="en-US" sz="3200" dirty="0" smtClean="0"/>
              <a:t>ST elevation primarily localized to leads I and </a:t>
            </a:r>
            <a:r>
              <a:rPr lang="en-US" sz="3200" dirty="0" err="1" smtClean="0"/>
              <a:t>aVL</a:t>
            </a:r>
            <a:r>
              <a:rPr lang="en-US" sz="3200" dirty="0" smtClean="0"/>
              <a:t> is referred to as a </a:t>
            </a:r>
            <a:r>
              <a:rPr lang="en-US" sz="3200" b="1" dirty="0" smtClean="0"/>
              <a:t>high lateral STEMI.</a:t>
            </a:r>
            <a:endParaRPr lang="en-US" sz="3200" dirty="0" smtClean="0"/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smtClean="0"/>
              <a:t>2)  Where is the lesion?</a:t>
            </a:r>
          </a:p>
          <a:p>
            <a:endParaRPr lang="en-US" smtClean="0"/>
          </a:p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6707" y="2723760"/>
            <a:ext cx="10665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Proximal LAD or combined occlusion of the LAD with the </a:t>
            </a:r>
            <a:r>
              <a:rPr lang="en-US" sz="3200" dirty="0" smtClean="0">
                <a:solidFill>
                  <a:srgbClr val="FF0000"/>
                </a:solidFill>
              </a:rPr>
              <a:t>RCA </a:t>
            </a:r>
            <a:r>
              <a:rPr lang="en-US" sz="3200" dirty="0">
                <a:solidFill>
                  <a:srgbClr val="FF0000"/>
                </a:solidFill>
              </a:rPr>
              <a:t>or L circ </a:t>
            </a:r>
            <a:r>
              <a:rPr lang="en-US" sz="3200" dirty="0" smtClean="0">
                <a:solidFill>
                  <a:srgbClr val="FF0000"/>
                </a:solidFill>
              </a:rPr>
              <a:t>artery (then consider </a:t>
            </a:r>
            <a:r>
              <a:rPr lang="en-US" sz="3200" dirty="0" err="1" smtClean="0">
                <a:solidFill>
                  <a:srgbClr val="FF0000"/>
                </a:solidFill>
              </a:rPr>
              <a:t>antero-infero-lateral</a:t>
            </a:r>
            <a:r>
              <a:rPr lang="en-US" sz="3200" dirty="0" smtClean="0">
                <a:solidFill>
                  <a:srgbClr val="FF0000"/>
                </a:solidFill>
              </a:rPr>
              <a:t> MI).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37" y="1641914"/>
            <a:ext cx="7081577" cy="506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50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pic>
        <p:nvPicPr>
          <p:cNvPr id="5" name="P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6612" y="1600200"/>
            <a:ext cx="9753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30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dirty="0" smtClean="0"/>
              <a:t>What does this EKG show?</a:t>
            </a:r>
          </a:p>
          <a:p>
            <a:pPr marL="514350" indent="-514350" algn="just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6670" y="2474660"/>
            <a:ext cx="10969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Inferior wall MI </a:t>
            </a:r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 elevation in inferior leads II, III, </a:t>
            </a:r>
            <a:r>
              <a:rPr lang="en-US" sz="3200" dirty="0" err="1" smtClean="0">
                <a:solidFill>
                  <a:srgbClr val="FF0000"/>
                </a:solidFill>
              </a:rPr>
              <a:t>aVF</a:t>
            </a:r>
            <a:r>
              <a:rPr lang="en-US" sz="3200" dirty="0" smtClean="0">
                <a:solidFill>
                  <a:srgbClr val="FF0000"/>
                </a:solidFill>
              </a:rPr>
              <a:t> with reciprocal ST depression in leads I, </a:t>
            </a:r>
            <a:r>
              <a:rPr lang="en-US" sz="3200" dirty="0" err="1" smtClean="0">
                <a:solidFill>
                  <a:srgbClr val="FF0000"/>
                </a:solidFill>
              </a:rPr>
              <a:t>aVL</a:t>
            </a:r>
            <a:r>
              <a:rPr lang="en-US" sz="3200" dirty="0" smtClean="0">
                <a:solidFill>
                  <a:srgbClr val="FF0000"/>
                </a:solidFill>
              </a:rPr>
              <a:t> and V1-2)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Where </a:t>
            </a:r>
            <a:r>
              <a:rPr lang="en-US" dirty="0" smtClean="0"/>
              <a:t>is the lesion?</a:t>
            </a:r>
          </a:p>
          <a:p>
            <a:pPr marL="514350" indent="-514350" algn="just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1469" y="2640745"/>
            <a:ext cx="10969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RCA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If </a:t>
            </a:r>
            <a:r>
              <a:rPr lang="en-US" sz="3200" dirty="0">
                <a:solidFill>
                  <a:srgbClr val="FF0000"/>
                </a:solidFill>
              </a:rPr>
              <a:t>RV infract then prox. </a:t>
            </a:r>
            <a:r>
              <a:rPr lang="en-US" sz="3200" dirty="0" smtClean="0">
                <a:solidFill>
                  <a:srgbClr val="FF0000"/>
                </a:solidFill>
              </a:rPr>
              <a:t>RCA</a:t>
            </a:r>
          </a:p>
          <a:p>
            <a:pPr lvl="0">
              <a:buFont typeface="Arial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If some posterior extension, consider Left Circ. 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1281" y="4800600"/>
            <a:ext cx="4498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LV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152" y="5191527"/>
            <a:ext cx="4498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RV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98" y="184950"/>
            <a:ext cx="9065437" cy="648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50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en-US" dirty="0" smtClean="0"/>
              <a:t>What </a:t>
            </a:r>
            <a:r>
              <a:rPr lang="en-US" dirty="0" smtClean="0"/>
              <a:t>other diagnostic is needed? What are you concerned about?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2870" y="3277108"/>
            <a:ext cx="10969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Right-sided precordial leads. Concern for RV infarction.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infarct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Right ventricular infarction complicates up to 40% of inferior </a:t>
            </a:r>
            <a:r>
              <a:rPr lang="en-US" dirty="0" err="1" smtClean="0"/>
              <a:t>STEMIs</a:t>
            </a:r>
            <a:r>
              <a:rPr lang="en-US" dirty="0" smtClean="0"/>
              <a:t>. Isolated RV infarction is extremely uncommon.</a:t>
            </a:r>
          </a:p>
          <a:p>
            <a:r>
              <a:rPr lang="en-US" dirty="0" smtClean="0"/>
              <a:t>Hints to look for in all inferior </a:t>
            </a:r>
            <a:r>
              <a:rPr lang="en-US" dirty="0" err="1" smtClean="0"/>
              <a:t>MIs</a:t>
            </a:r>
            <a:endParaRPr lang="en-US" dirty="0" smtClean="0"/>
          </a:p>
          <a:p>
            <a:pPr lvl="1"/>
            <a:r>
              <a:rPr lang="en-US" b="1" dirty="0" smtClean="0"/>
              <a:t>ST elevation in V1 (more then in V2, which may be depressed)</a:t>
            </a:r>
            <a:endParaRPr lang="en-US" dirty="0" smtClean="0"/>
          </a:p>
          <a:p>
            <a:pPr lvl="1"/>
            <a:r>
              <a:rPr lang="en-US" b="1" dirty="0" smtClean="0"/>
              <a:t>ST elevation in lead III &gt; lead II</a:t>
            </a:r>
            <a:r>
              <a:rPr lang="en-US" dirty="0" smtClean="0"/>
              <a:t>  - because lead III is more “rightward facing” than lead II</a:t>
            </a:r>
          </a:p>
          <a:p>
            <a:pPr lvl="1"/>
            <a:r>
              <a:rPr lang="en-US" dirty="0" smtClean="0"/>
              <a:t>Right sided leads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108326"/>
            <a:ext cx="10969943" cy="132758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i="1" u="sng" dirty="0" smtClean="0"/>
              <a:t>“Right-sided ECG” precordial ECG leads across the right side of the chest in mirror image to the normal ECG. The limb leads remain in an unchanged position</a:t>
            </a:r>
          </a:p>
          <a:p>
            <a:pPr lvl="1"/>
            <a:r>
              <a:rPr lang="en-US" i="1" u="sng" dirty="0" smtClean="0"/>
              <a:t>V4R is most sensitive lead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27612" y="274638"/>
          <a:ext cx="7805815" cy="4386262"/>
        </p:xfrm>
        <a:graphic>
          <a:graphicData uri="http://schemas.openxmlformats.org/presentationml/2006/ole">
            <p:oleObj spid="_x0000_s44034" name="Document" r:id="rId3" imgW="3289300" imgH="2463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</a:t>
            </a:r>
            <a:r>
              <a:rPr lang="en-US" dirty="0" smtClean="0"/>
              <a:t>Infarct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rv infar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87" y="1600208"/>
            <a:ext cx="10363201" cy="50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514350" lvl="0" indent="-514350" algn="just">
              <a:buNone/>
            </a:pPr>
            <a:r>
              <a:rPr lang="en-US" dirty="0" smtClean="0"/>
              <a:t>What </a:t>
            </a:r>
            <a:r>
              <a:rPr lang="en-US" dirty="0" smtClean="0"/>
              <a:t>intervention should be given with caution? 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071" y="3048003"/>
            <a:ext cx="10969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Nitrates and other preload reducing agents should be given with caution because with an RV infarct pt is preload dependent and profound hypotension could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774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t="8092"/>
          <a:stretch>
            <a:fillRect/>
          </a:stretch>
        </p:blipFill>
        <p:spPr bwMode="auto">
          <a:xfrm>
            <a:off x="684212" y="1676400"/>
            <a:ext cx="982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64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is this EKG concerning for?</a:t>
            </a:r>
          </a:p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1869" y="2362200"/>
            <a:ext cx="109699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err="1">
                <a:solidFill>
                  <a:srgbClr val="FF0000"/>
                </a:solidFill>
              </a:rPr>
              <a:t>Pericarditis</a:t>
            </a:r>
            <a:endParaRPr lang="en-US" sz="2600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ST elevation in inferior leads (II, III, </a:t>
            </a:r>
            <a:r>
              <a:rPr lang="en-US" sz="2600" dirty="0" err="1">
                <a:solidFill>
                  <a:srgbClr val="FF0000"/>
                </a:solidFill>
              </a:rPr>
              <a:t>aVF</a:t>
            </a:r>
            <a:r>
              <a:rPr lang="en-US" sz="2600" dirty="0">
                <a:solidFill>
                  <a:srgbClr val="FF0000"/>
                </a:solidFill>
              </a:rPr>
              <a:t>) with mild PR depression (highly specific for acute </a:t>
            </a:r>
            <a:r>
              <a:rPr lang="en-US" sz="2600" dirty="0" err="1">
                <a:solidFill>
                  <a:srgbClr val="FF0000"/>
                </a:solidFill>
              </a:rPr>
              <a:t>pericarditis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Slight PR </a:t>
            </a:r>
            <a:r>
              <a:rPr lang="en-US" sz="2600" dirty="0" smtClean="0">
                <a:solidFill>
                  <a:srgbClr val="FF0000"/>
                </a:solidFill>
              </a:rPr>
              <a:t>elevation with ST depression </a:t>
            </a:r>
            <a:r>
              <a:rPr lang="en-US" sz="2600" dirty="0">
                <a:solidFill>
                  <a:srgbClr val="FF0000"/>
                </a:solidFill>
              </a:rPr>
              <a:t>in </a:t>
            </a:r>
            <a:r>
              <a:rPr lang="en-US" sz="2600" dirty="0" err="1" smtClean="0">
                <a:solidFill>
                  <a:srgbClr val="FF0000"/>
                </a:solidFill>
              </a:rPr>
              <a:t>aVR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If associated with pericardial effusion/</a:t>
            </a:r>
            <a:r>
              <a:rPr lang="en-US" sz="2600" dirty="0" err="1" smtClean="0">
                <a:solidFill>
                  <a:srgbClr val="FF0000"/>
                </a:solidFill>
              </a:rPr>
              <a:t>tamponade</a:t>
            </a:r>
            <a:r>
              <a:rPr lang="en-US" sz="2600" dirty="0" smtClean="0">
                <a:solidFill>
                  <a:srgbClr val="FF0000"/>
                </a:solidFill>
              </a:rPr>
              <a:t>:</a:t>
            </a:r>
          </a:p>
          <a:p>
            <a:pPr lvl="2">
              <a:buFont typeface="Arial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Low QRS voltage</a:t>
            </a:r>
          </a:p>
          <a:p>
            <a:pPr lvl="2">
              <a:buFont typeface="Arial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electrical </a:t>
            </a:r>
            <a:r>
              <a:rPr lang="en-US" sz="2600" dirty="0" err="1">
                <a:solidFill>
                  <a:srgbClr val="FF0000"/>
                </a:solidFill>
              </a:rPr>
              <a:t>alternans</a:t>
            </a:r>
            <a:r>
              <a:rPr lang="en-US" sz="2600" dirty="0" smtClean="0">
                <a:solidFill>
                  <a:srgbClr val="FF0000"/>
                </a:solidFill>
              </a:rPr>
              <a:t> (lead V1?)</a:t>
            </a:r>
          </a:p>
          <a:p>
            <a:pPr lvl="1">
              <a:buFont typeface="Arial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NO reciprocal ST depression. Reciprocal changes are more suggestive of an acute MI. </a:t>
            </a:r>
          </a:p>
          <a:p>
            <a:pPr lvl="0"/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Pericarditis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Severe sharp left sided chest pain</a:t>
            </a:r>
          </a:p>
          <a:p>
            <a:r>
              <a:rPr lang="en-US" smtClean="0"/>
              <a:t>Worse on breathing &amp; lying flat</a:t>
            </a:r>
          </a:p>
          <a:p>
            <a:r>
              <a:rPr lang="en-US" smtClean="0"/>
              <a:t>Better on sitting and leaning forward</a:t>
            </a:r>
          </a:p>
          <a:p>
            <a:r>
              <a:rPr lang="en-US" smtClean="0"/>
              <a:t>May hear rub</a:t>
            </a:r>
          </a:p>
          <a:p>
            <a:r>
              <a:rPr lang="en-US" smtClean="0"/>
              <a:t>ECG, IV, Blood Cx, Chest X-Ray, Echo</a:t>
            </a:r>
          </a:p>
          <a:p>
            <a:r>
              <a:rPr lang="en-US" smtClean="0"/>
              <a:t>Analgesia: NSAIDS, Morphine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Pericarditis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Admit: Work-up for Etiologies &amp; watch for complications: Effusion to  Tamponade</a:t>
            </a:r>
          </a:p>
          <a:p>
            <a:r>
              <a:rPr lang="en-US" smtClean="0"/>
              <a:t>Etiologies: Viral, MI, Post - MI, Trauma, Collagen Vascular Disease, Uremia, TB, Septic, Medications</a:t>
            </a:r>
          </a:p>
          <a:p>
            <a:r>
              <a:rPr lang="en-US" smtClean="0"/>
              <a:t>Treat pain &amp; inflammation</a:t>
            </a:r>
          </a:p>
          <a:p>
            <a:r>
              <a:rPr lang="en-US" smtClean="0"/>
              <a:t>Treat underlying cause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pic>
        <p:nvPicPr>
          <p:cNvPr id="5" name="P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0412" y="1600200"/>
            <a:ext cx="10287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494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other diagnostic will confirm the diagnosis?</a:t>
            </a:r>
          </a:p>
          <a:p>
            <a:pPr marL="514350" lvl="0" indent="-514350" algn="just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2870" y="3276600"/>
            <a:ext cx="1096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Ultrasound to look for a cardiac effusion and </a:t>
            </a:r>
            <a:r>
              <a:rPr lang="en-US" sz="3200" dirty="0" err="1" smtClean="0">
                <a:solidFill>
                  <a:srgbClr val="FF0000"/>
                </a:solidFill>
              </a:rPr>
              <a:t>tamponade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physiology would be helpful.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774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 </a:t>
            </a:r>
            <a:endParaRPr lang="en-US" dirty="0"/>
          </a:p>
        </p:txBody>
      </p:sp>
      <p:pic>
        <p:nvPicPr>
          <p:cNvPr id="7" name="P 7"/>
          <p:cNvPicPr/>
          <p:nvPr/>
        </p:nvPicPr>
        <p:blipFill>
          <a:blip r:embed="rId2"/>
          <a:stretch>
            <a:fillRect/>
          </a:stretch>
        </p:blipFill>
        <p:spPr>
          <a:xfrm>
            <a:off x="684212" y="1600200"/>
            <a:ext cx="10287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51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does this EKG show?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20470" y="2759265"/>
            <a:ext cx="10969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LBBB with </a:t>
            </a:r>
            <a:r>
              <a:rPr lang="en-US" sz="3200" dirty="0" smtClean="0">
                <a:solidFill>
                  <a:srgbClr val="FF0000"/>
                </a:solidFill>
              </a:rPr>
              <a:t>STEMI </a:t>
            </a:r>
          </a:p>
          <a:p>
            <a:pPr lvl="0"/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 </a:t>
            </a:r>
            <a:r>
              <a:rPr lang="en-US" sz="3200" dirty="0">
                <a:solidFill>
                  <a:srgbClr val="FF0000"/>
                </a:solidFill>
              </a:rPr>
              <a:t>depression in V3 meets the </a:t>
            </a:r>
            <a:r>
              <a:rPr lang="en-US" sz="3200" dirty="0" err="1">
                <a:solidFill>
                  <a:srgbClr val="FF0000"/>
                </a:solidFill>
              </a:rPr>
              <a:t>Sgarbossa</a:t>
            </a:r>
            <a:r>
              <a:rPr lang="en-US" sz="3200" dirty="0">
                <a:solidFill>
                  <a:srgbClr val="FF0000"/>
                </a:solidFill>
              </a:rPr>
              <a:t> criteria for acute MI (concordance).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LBBB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 LBBB, the normal direction of </a:t>
            </a:r>
            <a:r>
              <a:rPr lang="en-US" dirty="0" err="1" smtClean="0"/>
              <a:t>septal</a:t>
            </a:r>
            <a:r>
              <a:rPr lang="en-US" dirty="0" smtClean="0"/>
              <a:t> depolarization is reversed (becomes right to left), giving us</a:t>
            </a:r>
          </a:p>
          <a:p>
            <a:pPr lvl="1"/>
            <a:r>
              <a:rPr lang="en-US" dirty="0" smtClean="0"/>
              <a:t>prolonged QRS &gt;120ms, </a:t>
            </a:r>
          </a:p>
          <a:p>
            <a:pPr lvl="1"/>
            <a:r>
              <a:rPr lang="en-US" dirty="0" smtClean="0"/>
              <a:t>leftward axis, </a:t>
            </a:r>
          </a:p>
          <a:p>
            <a:pPr lvl="1"/>
            <a:r>
              <a:rPr lang="en-US" dirty="0" smtClean="0"/>
              <a:t>broad </a:t>
            </a:r>
            <a:r>
              <a:rPr lang="en-US" dirty="0" err="1" smtClean="0"/>
              <a:t>monophasic</a:t>
            </a:r>
            <a:r>
              <a:rPr lang="en-US" dirty="0" smtClean="0"/>
              <a:t> R wave in leads I and V6</a:t>
            </a:r>
          </a:p>
          <a:p>
            <a:pPr lvl="1"/>
            <a:r>
              <a:rPr lang="en-US" dirty="0" smtClean="0"/>
              <a:t>deep wide S wave in lead V1</a:t>
            </a:r>
          </a:p>
          <a:p>
            <a:r>
              <a:rPr lang="en-US" dirty="0" smtClean="0"/>
              <a:t>May have appropriate discordance: the ST segments and T waves always go in the opposite direction to the main vector of the QRS complex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pic>
        <p:nvPicPr>
          <p:cNvPr id="6" name="Picture 1" descr="Left_bundle_branch_block_ECG_characteristic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71326" r="-71326"/>
          <a:stretch>
            <a:fillRect/>
          </a:stretch>
        </p:blipFill>
        <p:spPr bwMode="auto">
          <a:xfrm>
            <a:off x="87193" y="1676400"/>
            <a:ext cx="1248424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Discordance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23" y="1752601"/>
            <a:ext cx="8006385" cy="450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Is </a:t>
            </a:r>
            <a:r>
              <a:rPr lang="en-US" dirty="0" smtClean="0"/>
              <a:t>there a STEMI? How can you tell?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8071" y="2438402"/>
            <a:ext cx="10969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u="sng" dirty="0" err="1" smtClean="0">
                <a:solidFill>
                  <a:srgbClr val="FF0000"/>
                </a:solidFill>
              </a:rPr>
              <a:t>Sgarbossa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criteria</a:t>
            </a:r>
            <a:r>
              <a:rPr lang="en-US" sz="3200" dirty="0">
                <a:solidFill>
                  <a:srgbClr val="FF0000"/>
                </a:solidFill>
              </a:rPr>
              <a:t> (1996) –MI should be considered in the presence of LBBB when: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ST </a:t>
            </a:r>
            <a:r>
              <a:rPr lang="en-US" sz="3200" dirty="0" smtClean="0">
                <a:solidFill>
                  <a:srgbClr val="FF0000"/>
                </a:solidFill>
              </a:rPr>
              <a:t>elevation </a:t>
            </a:r>
            <a:r>
              <a:rPr lang="en-US" sz="3200" dirty="0">
                <a:solidFill>
                  <a:srgbClr val="FF0000"/>
                </a:solidFill>
              </a:rPr>
              <a:t>of ≥1mm is concordant with the QRS complex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ST </a:t>
            </a:r>
            <a:r>
              <a:rPr lang="en-US" sz="3200" dirty="0" smtClean="0">
                <a:solidFill>
                  <a:srgbClr val="FF0000"/>
                </a:solidFill>
              </a:rPr>
              <a:t>dep. </a:t>
            </a:r>
            <a:r>
              <a:rPr lang="en-US" sz="3200" dirty="0">
                <a:solidFill>
                  <a:srgbClr val="FF0000"/>
                </a:solidFill>
              </a:rPr>
              <a:t>of ≥1mm</a:t>
            </a:r>
            <a:r>
              <a:rPr lang="en-US" sz="3200" dirty="0" smtClean="0">
                <a:solidFill>
                  <a:srgbClr val="FF0000"/>
                </a:solidFill>
              </a:rPr>
              <a:t> is concordance (V1-V3)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ST elevation of ≥5mm is discordant with the QRS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1" y="1581150"/>
            <a:ext cx="9067801" cy="510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31" y="1524000"/>
            <a:ext cx="10363201" cy="47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rate</a:t>
            </a:r>
            <a:r>
              <a:rPr lang="en-US" dirty="0" smtClean="0"/>
              <a:t>, rhythm, axis</a:t>
            </a:r>
          </a:p>
          <a:p>
            <a:pPr lvl="0"/>
            <a:r>
              <a:rPr lang="en-US" dirty="0" smtClean="0"/>
              <a:t>intervals (PR, QRS, QT)</a:t>
            </a:r>
          </a:p>
          <a:p>
            <a:pPr lvl="0"/>
            <a:r>
              <a:rPr lang="en-US" dirty="0" smtClean="0"/>
              <a:t>Q waves, ST changes, T inversions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28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pic>
        <p:nvPicPr>
          <p:cNvPr id="6" name="P 8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4612" y="685800"/>
            <a:ext cx="65532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200"/>
          </a:xfrm>
          <a:prstGeom prst="rect">
            <a:avLst/>
          </a:prstGeom>
        </p:spPr>
        <p:txBody>
          <a:bodyPr lIns="121879" tIns="121879" rIns="121879" bIns="121879" anchor="b" anchorCtr="0">
            <a:noAutofit/>
          </a:bodyPr>
          <a:lstStyle/>
          <a:p>
            <a:r>
              <a:rPr lang="en-US" dirty="0" smtClean="0"/>
              <a:t>Question 5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943" cy="4967599"/>
          </a:xfrm>
          <a:prstGeom prst="rect">
            <a:avLst/>
          </a:prstGeom>
        </p:spPr>
        <p:txBody>
          <a:bodyPr lIns="121879" tIns="121879" rIns="121879" bIns="121879" anchor="t" anchorCtr="0">
            <a:noAutofit/>
          </a:bodyPr>
          <a:lstStyle/>
          <a:p>
            <a:pPr marL="609493" indent="-304747">
              <a:buChar char="●"/>
            </a:pPr>
            <a:r>
              <a:rPr lang="en" dirty="0"/>
              <a:t>DRS ABCDE</a:t>
            </a:r>
          </a:p>
          <a:p>
            <a:pPr marL="1218987" lvl="1" indent="-304747">
              <a:buChar char="○"/>
            </a:pPr>
            <a:r>
              <a:rPr lang="en" b="1" dirty="0"/>
              <a:t>D</a:t>
            </a:r>
            <a:r>
              <a:rPr lang="en" dirty="0"/>
              <a:t>etails, RIPE, Soft tissue and bones</a:t>
            </a:r>
          </a:p>
          <a:p>
            <a:pPr marL="1218987" lvl="1" indent="-304747">
              <a:buChar char="○"/>
            </a:pPr>
            <a:r>
              <a:rPr lang="en" b="1" dirty="0"/>
              <a:t>A</a:t>
            </a:r>
            <a:r>
              <a:rPr lang="en" dirty="0"/>
              <a:t>irway and mediastinum</a:t>
            </a:r>
          </a:p>
          <a:p>
            <a:pPr marL="1218987" lvl="1" indent="-304747">
              <a:buChar char="○"/>
            </a:pPr>
            <a:r>
              <a:rPr lang="en" b="1" dirty="0"/>
              <a:t>B</a:t>
            </a:r>
            <a:r>
              <a:rPr lang="en" dirty="0"/>
              <a:t>ones and soft tissue (or breathing)</a:t>
            </a:r>
          </a:p>
          <a:p>
            <a:pPr marL="1218987" lvl="1" indent="-304747">
              <a:buChar char="○"/>
            </a:pPr>
            <a:r>
              <a:rPr lang="en" b="1" dirty="0"/>
              <a:t>C</a:t>
            </a:r>
            <a:r>
              <a:rPr lang="en" dirty="0"/>
              <a:t>irculation</a:t>
            </a:r>
          </a:p>
          <a:p>
            <a:pPr marL="1218987" lvl="1" indent="-304747">
              <a:buChar char="○"/>
            </a:pPr>
            <a:r>
              <a:rPr lang="en" b="1" dirty="0"/>
              <a:t>D</a:t>
            </a:r>
            <a:r>
              <a:rPr lang="en" dirty="0"/>
              <a:t>iaphragm</a:t>
            </a:r>
          </a:p>
          <a:p>
            <a:pPr marL="1218987" lvl="1" indent="-304747">
              <a:buChar char="○"/>
            </a:pPr>
            <a:r>
              <a:rPr lang="en" b="1" dirty="0"/>
              <a:t>E</a:t>
            </a:r>
            <a:r>
              <a:rPr lang="en" dirty="0"/>
              <a:t>verything else, including lungs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24" y="87125"/>
            <a:ext cx="8599487" cy="67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53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 9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9611" y="48673"/>
            <a:ext cx="8103471" cy="6698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4690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87" y="69268"/>
            <a:ext cx="8804225" cy="68032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73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8940"/>
          <a:stretch>
            <a:fillRect/>
          </a:stretch>
        </p:blipFill>
        <p:spPr>
          <a:xfrm>
            <a:off x="627582" y="2819400"/>
            <a:ext cx="11029431" cy="3137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6546" t="76539" r="49463"/>
          <a:stretch>
            <a:fillRect/>
          </a:stretch>
        </p:blipFill>
        <p:spPr>
          <a:xfrm>
            <a:off x="8837614" y="1676550"/>
            <a:ext cx="3102573" cy="197367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EKG Basics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15" y="1981200"/>
            <a:ext cx="1061561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1" y="1524000"/>
            <a:ext cx="10392429" cy="517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1600200"/>
            <a:ext cx="892931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8" y="1600203"/>
            <a:ext cx="5629874" cy="4753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48" y="1524000"/>
            <a:ext cx="6003964" cy="4146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95004" y="3352807"/>
            <a:ext cx="17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6198" y="1459607"/>
            <a:ext cx="204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aVF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fordSOMTemplate">
  <a:themeElements>
    <a:clrScheme name="Stanford SOM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BF654C"/>
      </a:hlink>
      <a:folHlink>
        <a:srgbClr val="D49887"/>
      </a:folHlink>
    </a:clrScheme>
    <a:fontScheme name="Stanfo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1156</Words>
  <Application>Microsoft Macintosh PowerPoint</Application>
  <PresentationFormat>Custom</PresentationFormat>
  <Paragraphs>176</Paragraphs>
  <Slides>47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StanfordSOMTemplate</vt:lpstr>
      <vt:lpstr>???</vt:lpstr>
      <vt:lpstr>Chest Pain Workshop Assignments </vt:lpstr>
      <vt:lpstr>Question 1</vt:lpstr>
      <vt:lpstr>Question 1</vt:lpstr>
      <vt:lpstr>Question 1</vt:lpstr>
      <vt:lpstr>EKG Basics</vt:lpstr>
      <vt:lpstr>Rate</vt:lpstr>
      <vt:lpstr>Rate</vt:lpstr>
      <vt:lpstr>Axis</vt:lpstr>
      <vt:lpstr>Axis</vt:lpstr>
      <vt:lpstr>Slide 10</vt:lpstr>
      <vt:lpstr>Intervals </vt:lpstr>
      <vt:lpstr>Question 1</vt:lpstr>
      <vt:lpstr>Question 1</vt:lpstr>
      <vt:lpstr>Question 1</vt:lpstr>
      <vt:lpstr>Question 2</vt:lpstr>
      <vt:lpstr>Question 2</vt:lpstr>
      <vt:lpstr>Question 2</vt:lpstr>
      <vt:lpstr>Question 2</vt:lpstr>
      <vt:lpstr>Slide 19</vt:lpstr>
      <vt:lpstr>Question 2</vt:lpstr>
      <vt:lpstr>RV infarct</vt:lpstr>
      <vt:lpstr>Slide 22</vt:lpstr>
      <vt:lpstr>RV Infarct</vt:lpstr>
      <vt:lpstr>Question 2</vt:lpstr>
      <vt:lpstr>Question 3</vt:lpstr>
      <vt:lpstr>Question 3 </vt:lpstr>
      <vt:lpstr>Question 3</vt:lpstr>
      <vt:lpstr>Pericarditis</vt:lpstr>
      <vt:lpstr>Pericarditis</vt:lpstr>
      <vt:lpstr>Question 3</vt:lpstr>
      <vt:lpstr>Question 4</vt:lpstr>
      <vt:lpstr>Question 4 </vt:lpstr>
      <vt:lpstr>Question 4</vt:lpstr>
      <vt:lpstr>LBBB</vt:lpstr>
      <vt:lpstr>Question 4</vt:lpstr>
      <vt:lpstr>Appropriate Discordance </vt:lpstr>
      <vt:lpstr>Question 4</vt:lpstr>
      <vt:lpstr>Question 4</vt:lpstr>
      <vt:lpstr>Question 4</vt:lpstr>
      <vt:lpstr>Question 5</vt:lpstr>
      <vt:lpstr>Question 5</vt:lpstr>
      <vt:lpstr>Question 5</vt:lpstr>
      <vt:lpstr>Slide 43</vt:lpstr>
      <vt:lpstr>Question 6</vt:lpstr>
      <vt:lpstr>Slide 45</vt:lpstr>
      <vt:lpstr>Slide 46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irt</dc:creator>
  <cp:lastModifiedBy>Guy Carmelli</cp:lastModifiedBy>
  <cp:revision>28</cp:revision>
  <dcterms:created xsi:type="dcterms:W3CDTF">2016-06-09T09:39:20Z</dcterms:created>
  <dcterms:modified xsi:type="dcterms:W3CDTF">2016-06-09T10:01:58Z</dcterms:modified>
</cp:coreProperties>
</file>