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7D9"/>
          </a:solidFill>
        </a:fill>
      </a:tcStyle>
    </a:wholeTbl>
    <a:band2H>
      <a:tcTxStyle b="def" i="def"/>
      <a:tcStyle>
        <a:tcBdr/>
        <a:fill>
          <a:solidFill>
            <a:srgbClr val="E9EC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ED8"/>
          </a:solidFill>
        </a:fill>
      </a:tcStyle>
    </a:wholeTbl>
    <a:band2H>
      <a:tcTxStyle b="def" i="def"/>
      <a:tcStyle>
        <a:tcBdr/>
        <a:fill>
          <a:solidFill>
            <a:srgbClr val="F2EF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D6"/>
          </a:solidFill>
        </a:fill>
      </a:tcStyle>
    </a:wholeTbl>
    <a:band2H>
      <a:tcTxStyle b="def" i="def"/>
      <a:tcStyle>
        <a:tcBdr/>
        <a:fill>
          <a:solidFill>
            <a:srgbClr val="EAEA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71499" y="4749800"/>
            <a:ext cx="1186809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body" sz="quarter" idx="1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2" name="Shape 102"/>
          <p:cNvSpPr/>
          <p:nvPr>
            <p:ph type="body" sz="quarter" idx="13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/>
          <a:lstStyle/>
          <a:p>
            <a:pPr marL="0" indent="0" algn="ctr" defTabSz="457200">
              <a:spcBef>
                <a:spcPts val="2400"/>
              </a:spcBef>
              <a:buSzTx/>
              <a:buFontTx/>
              <a:buNone/>
              <a:defRPr sz="4000"/>
            </a:pP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543799" y="7975599"/>
            <a:ext cx="3" cy="142253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" name="Shape 23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71500" y="4864099"/>
            <a:ext cx="5334477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" name="Shape 42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71500" y="1968499"/>
            <a:ext cx="5073394" cy="135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" name="Shape 70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>
            <a:off x="9055097" y="507999"/>
            <a:ext cx="129" cy="79756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9" name="Shape 89"/>
          <p:cNvSpPr/>
          <p:nvPr/>
        </p:nvSpPr>
        <p:spPr>
          <a:xfrm>
            <a:off x="9055096" y="4464049"/>
            <a:ext cx="3448504" cy="6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" name="Shape 90"/>
          <p:cNvSpPr/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7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268200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1.gif"/><Relationship Id="rId4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Headache</a:t>
            </a:r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Itamar Goldstein, MD </a:t>
            </a:r>
          </a:p>
          <a:p>
            <a: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Resident, Internal/Emergency Medicine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5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042" t="0" r="30565" b="0"/>
          <a:stretch>
            <a:fillRect/>
          </a:stretch>
        </p:blipFill>
        <p:spPr>
          <a:xfrm>
            <a:off x="6045199" y="1148108"/>
            <a:ext cx="6502402" cy="767839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Case I: Valsalva’s Revenge</a:t>
            </a:r>
          </a:p>
        </p:txBody>
      </p:sp>
      <p:sp>
        <p:nvSpPr>
          <p:cNvPr id="179" name="Shape 17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200"/>
              </a:spcBef>
              <a:buSzTx/>
              <a:buNone/>
              <a:defRPr sz="27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 54 year old man with no PMH p/w the worst headache of his life. It started while he was defecating and has been increasing in intensity. Associated with nausea and 1 episode of vomiting. </a:t>
            </a:r>
          </a:p>
          <a:p>
            <a:pPr marL="0" indent="0">
              <a:spcBef>
                <a:spcPts val="4200"/>
              </a:spcBef>
              <a:buSzTx/>
              <a:buNone/>
              <a:defRPr sz="27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0" indent="0">
              <a:spcBef>
                <a:spcPts val="4200"/>
              </a:spcBef>
              <a:buSzTx/>
              <a:buNone/>
              <a:defRPr sz="27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What do you call this headache?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Differential?</a:t>
            </a:r>
          </a:p>
        </p:txBody>
      </p:sp>
      <p:pic>
        <p:nvPicPr>
          <p:cNvPr id="182" name="image3.png"/>
          <p:cNvPicPr>
            <a:picLocks noChangeAspect="1"/>
          </p:cNvPicPr>
          <p:nvPr/>
        </p:nvPicPr>
        <p:blipFill>
          <a:blip r:embed="rId2">
            <a:extLst/>
          </a:blip>
          <a:srcRect l="0" t="0" r="276" b="47297"/>
          <a:stretch>
            <a:fillRect/>
          </a:stretch>
        </p:blipFill>
        <p:spPr>
          <a:xfrm>
            <a:off x="1766847" y="2286000"/>
            <a:ext cx="8773030" cy="6553321"/>
          </a:xfrm>
          <a:prstGeom prst="rect">
            <a:avLst/>
          </a:prstGeom>
          <a:ln w="25400">
            <a:solidFill>
              <a:srgbClr val="5D5D5C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else would you like to know?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571500" y="2374900"/>
            <a:ext cx="11861800" cy="6667500"/>
          </a:xfrm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/>
            </a:pPr>
            <a:r>
              <a:t>Hx: Sudden onset, During exertion, Worst in his life, associated with nausea and vomiting. Took baby ASA today. No Hx of AC.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Physical exam: Progressive AMS. No focal deficits.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Labs: No acute findings.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Any imaging?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CT scan without contrast</a:t>
            </a:r>
          </a:p>
        </p:txBody>
      </p:sp>
      <p:pic>
        <p:nvPicPr>
          <p:cNvPr id="188" name="image6.jpeg"/>
          <p:cNvPicPr>
            <a:picLocks noChangeAspect="1"/>
          </p:cNvPicPr>
          <p:nvPr/>
        </p:nvPicPr>
        <p:blipFill>
          <a:blip r:embed="rId2">
            <a:extLst/>
          </a:blip>
          <a:srcRect l="13680" t="0" r="15960" b="3257"/>
          <a:stretch>
            <a:fillRect/>
          </a:stretch>
        </p:blipFill>
        <p:spPr>
          <a:xfrm>
            <a:off x="3918742" y="2228890"/>
            <a:ext cx="5167321" cy="7105064"/>
          </a:xfrm>
          <a:prstGeom prst="rect">
            <a:avLst/>
          </a:prstGeom>
          <a:ln w="38100">
            <a:solidFill>
              <a:srgbClr val="838787"/>
            </a:solidFill>
            <a:miter lim="400000"/>
          </a:ln>
        </p:spPr>
      </p:pic>
      <p:sp>
        <p:nvSpPr>
          <p:cNvPr id="189" name="Shape 189"/>
          <p:cNvSpPr/>
          <p:nvPr/>
        </p:nvSpPr>
        <p:spPr>
          <a:xfrm flipH="1" flipV="1">
            <a:off x="6596357" y="4356098"/>
            <a:ext cx="3061379" cy="2"/>
          </a:xfrm>
          <a:prstGeom prst="line">
            <a:avLst/>
          </a:prstGeom>
          <a:ln w="25400">
            <a:solidFill>
              <a:srgbClr val="A6AAA9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Shape 190"/>
          <p:cNvSpPr/>
          <p:nvPr/>
        </p:nvSpPr>
        <p:spPr>
          <a:xfrm>
            <a:off x="9719340" y="3949700"/>
            <a:ext cx="2401139" cy="812801"/>
          </a:xfrm>
          <a:prstGeom prst="rect">
            <a:avLst/>
          </a:prstGeom>
          <a:ln w="25400">
            <a:solidFill>
              <a:srgbClr val="83878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2489B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Hyper-dense on CT </a:t>
            </a:r>
          </a:p>
          <a:p>
            <a:pPr algn="l">
              <a:defRPr sz="2000">
                <a:solidFill>
                  <a:srgbClr val="2489B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Fresh Blood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  <p:bldP build="whole" bldLvl="1" animBg="1" rev="0" advAuto="0" spid="190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Subarachnoid Hemorrhage - Ruptured Aneurysm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/>
            </a:pPr>
            <a:r>
              <a:t>SAH can be the result of a ruptured aneurism (75% of spontaneous) or trauma. 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Often misdiagnosed (5-12%).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Family history of aneurysm increases chance 4 fold.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H&amp;P (Over 50% have normal exam): </a:t>
            </a:r>
          </a:p>
          <a:p>
            <a:pPr lvl="1" marL="787400" indent="-330200">
              <a:spcBef>
                <a:spcPts val="3000"/>
              </a:spcBef>
              <a:defRPr sz="2600"/>
            </a:pPr>
            <a:r>
              <a:t>Sudden onset during exertion (thunderclap) - 11-25% of patients will have ruptured aneurism. </a:t>
            </a:r>
          </a:p>
          <a:p>
            <a:pPr lvl="1" marL="787400" indent="-330200">
              <a:spcBef>
                <a:spcPts val="3000"/>
              </a:spcBef>
              <a:defRPr sz="2600"/>
            </a:pPr>
            <a:r>
              <a:t>Occipital headache is most common location of pain.</a:t>
            </a:r>
          </a:p>
          <a:p>
            <a:pPr lvl="1" marL="787400" indent="-330200">
              <a:spcBef>
                <a:spcPts val="3000"/>
              </a:spcBef>
              <a:defRPr sz="2600"/>
            </a:pPr>
            <a:r>
              <a:t>Nausea, vomiting, AMS, syncope.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Subararachnoid Hemorrhage - Neuroimaging</a:t>
            </a:r>
          </a:p>
        </p:txBody>
      </p:sp>
      <p:sp>
        <p:nvSpPr>
          <p:cNvPr id="196" name="Shape 196"/>
          <p:cNvSpPr/>
          <p:nvPr>
            <p:ph type="body" sz="half" idx="1"/>
          </p:nvPr>
        </p:nvSpPr>
        <p:spPr>
          <a:xfrm>
            <a:off x="571500" y="2346388"/>
            <a:ext cx="11861800" cy="29355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100"/>
              </a:spcBef>
            </a:pPr>
            <a:r>
              <a:t>Test of choice non-contrast CT scan - near 100% sensitivity within first 12 hours, 93% at 24 hours.</a:t>
            </a:r>
          </a:p>
          <a:p>
            <a:pPr>
              <a:spcBef>
                <a:spcPts val="3100"/>
              </a:spcBef>
            </a:pPr>
            <a:r>
              <a:t>If negative: May need to perform LP (Xanthochromia, cell count ), CT angio or MRI/A.</a:t>
            </a:r>
          </a:p>
        </p:txBody>
      </p:sp>
      <p:pic>
        <p:nvPicPr>
          <p:cNvPr id="197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2708" y="5653385"/>
            <a:ext cx="3302697" cy="3302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9837" y="5653385"/>
            <a:ext cx="3617071" cy="3302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892" y="5653385"/>
            <a:ext cx="5140383" cy="3302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10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6201" r="0" b="6201"/>
          <a:stretch>
            <a:fillRect/>
          </a:stretch>
        </p:blipFill>
        <p:spPr>
          <a:xfrm>
            <a:off x="0" y="-1"/>
            <a:ext cx="13004800" cy="7594602"/>
          </a:xfrm>
          <a:prstGeom prst="rect">
            <a:avLst/>
          </a:prstGeom>
        </p:spPr>
      </p:pic>
      <p:sp>
        <p:nvSpPr>
          <p:cNvPr id="202" name="Shape 202"/>
          <p:cNvSpPr/>
          <p:nvPr>
            <p:ph type="title"/>
          </p:nvPr>
        </p:nvSpPr>
        <p:spPr>
          <a:xfrm>
            <a:off x="444500" y="7835962"/>
            <a:ext cx="7036049" cy="170180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“What is your management?!”</a:t>
            </a:r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xfrm>
            <a:off x="7835900" y="8585200"/>
            <a:ext cx="4953000" cy="508000"/>
          </a:xfrm>
          <a:prstGeom prst="rect">
            <a:avLst/>
          </a:prstGeom>
        </p:spPr>
        <p:txBody>
          <a:bodyPr/>
          <a:lstStyle>
            <a:lvl1pPr defTabSz="473201">
              <a:defRPr sz="2100"/>
            </a:lvl1pPr>
          </a:lstStyle>
          <a:p>
            <a:pPr/>
            <a:r>
              <a:t>Aye Aye, demon monkey of Madagascar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Subarachnoid Hemorrhage - Management</a:t>
            </a: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pPr>
            <a:r>
              <a:t>Protect airway!</a:t>
            </a:r>
          </a:p>
          <a:p>
            <a:pPr marL="3302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pPr>
            <a:r>
              <a:t>Reversal of ASA or AC.</a:t>
            </a:r>
          </a:p>
          <a:p>
            <a:pPr marL="3302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pPr>
            <a:r>
              <a:t>Blood pressure control - ~MAP 130 (pain control and antiemetics!)</a:t>
            </a:r>
          </a:p>
          <a:p>
            <a:pPr marL="3302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pPr>
            <a:r>
              <a:t>Head elevation</a:t>
            </a:r>
          </a:p>
          <a:p>
            <a:pPr marL="3302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pPr>
            <a:r>
              <a:t>STAT neurosurgery consult/transfer.</a:t>
            </a:r>
          </a:p>
          <a:p>
            <a:pPr marL="3302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pPr>
            <a:r>
              <a:t>Frequent neuro checks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455" t="0" r="26323" b="0"/>
          <a:stretch>
            <a:fillRect/>
          </a:stretch>
        </p:blipFill>
        <p:spPr>
          <a:xfrm>
            <a:off x="5968999" y="1783881"/>
            <a:ext cx="6502402" cy="723311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Case II: Insane in the Membrane</a:t>
            </a:r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xfrm>
            <a:off x="568195" y="2501900"/>
            <a:ext cx="5080003" cy="368577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 22 year old college student presents c/o 4 days of a global headache associated with subjective fever and nausea.</a:t>
            </a:r>
          </a:p>
          <a:p>
            <a:pPr marL="412750" indent="-412750">
              <a:buClr>
                <a:srgbClr val="34A5DA"/>
              </a:buClr>
              <a:buSzPct val="104999"/>
              <a:buFont typeface="Avenir Next"/>
              <a:buChar char="▸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lvl="2" marL="0" indent="457200">
              <a:buSzTx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Differential?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Differential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/>
            </a:pPr>
            <a:r>
              <a:t>Infectious: viral syndrome, meningitis, intracranial abscess, encephalitis, dental infection, sinusitis, otitis.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Metabolic: Dehydration, electrolyte abnormality, anemia.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Primary: Status migrainosus.  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Autoimmune: Lupus.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995" t="0" r="16765" b="0"/>
          <a:stretch>
            <a:fillRect/>
          </a:stretch>
        </p:blipFill>
        <p:spPr>
          <a:xfrm>
            <a:off x="6167956" y="3233672"/>
            <a:ext cx="6582399" cy="405131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Lecture Objectives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593595" y="3915977"/>
            <a:ext cx="5080003" cy="304229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Classification</a:t>
            </a:r>
          </a:p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Etiologies and differential</a:t>
            </a:r>
          </a:p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History and Physical - high risk</a:t>
            </a:r>
          </a:p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Cases, tests and treatments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else would you like to know?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/>
            </a:pPr>
            <a:r>
              <a:t>Hx: Indolent headache, subjective fever, nausea, photophobia.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Physical exam: T: 101.4F, HR: 104, RR: 18, SpO2: 100%</a:t>
            </a:r>
          </a:p>
          <a:p>
            <a:pPr lvl="1" marL="787400" indent="-330200">
              <a:spcBef>
                <a:spcPts val="3000"/>
              </a:spcBef>
              <a:defRPr sz="2600"/>
            </a:pPr>
            <a:r>
              <a:t>Neuro exam: Non focal. </a:t>
            </a:r>
          </a:p>
          <a:p>
            <a:pPr lvl="1" marL="787400" indent="-330200">
              <a:spcBef>
                <a:spcPts val="3000"/>
              </a:spcBef>
              <a:defRPr sz="2600"/>
            </a:pPr>
            <a:r>
              <a:t>Neck stiffness. 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Labs: WBC: 14.  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Any other labs?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2.gif"/>
          <p:cNvPicPr>
            <a:picLocks noChangeAspect="1"/>
          </p:cNvPicPr>
          <p:nvPr/>
        </p:nvPicPr>
        <p:blipFill>
          <a:blip r:embed="rId2">
            <a:extLst/>
          </a:blip>
          <a:srcRect l="16065" t="0" r="16065" b="0"/>
          <a:stretch>
            <a:fillRect/>
          </a:stretch>
        </p:blipFill>
        <p:spPr>
          <a:xfrm>
            <a:off x="6503154" y="0"/>
            <a:ext cx="6502402" cy="486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12.jpeg"/>
          <p:cNvPicPr>
            <a:picLocks noChangeAspect="1"/>
          </p:cNvPicPr>
          <p:nvPr/>
        </p:nvPicPr>
        <p:blipFill>
          <a:blip r:embed="rId3">
            <a:extLst/>
          </a:blip>
          <a:srcRect l="1039" t="0" r="1039" b="0"/>
          <a:stretch>
            <a:fillRect/>
          </a:stretch>
        </p:blipFill>
        <p:spPr>
          <a:xfrm>
            <a:off x="6502399" y="4902200"/>
            <a:ext cx="6502402" cy="486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13.jpeg"/>
          <p:cNvPicPr>
            <a:picLocks noChangeAspect="1"/>
          </p:cNvPicPr>
          <p:nvPr/>
        </p:nvPicPr>
        <p:blipFill>
          <a:blip r:embed="rId4">
            <a:extLst/>
          </a:blip>
          <a:srcRect l="13923" t="0" r="13923" b="0"/>
          <a:stretch>
            <a:fillRect/>
          </a:stretch>
        </p:blipFill>
        <p:spPr>
          <a:xfrm rot="5400000">
            <a:off x="-1642534" y="1642533"/>
            <a:ext cx="9753601" cy="6468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LP Results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Opening pressure 19 cm H2O (10-20)</a:t>
            </a:r>
          </a:p>
          <a:p>
            <a:pPr/>
            <a:r>
              <a:t>Glucose 21mg/dL (Nl &gt;60% serum)</a:t>
            </a:r>
          </a:p>
          <a:p>
            <a:pPr/>
            <a:r>
              <a:t>Protein 298mg/dL (Nl &lt;45% serum)</a:t>
            </a:r>
          </a:p>
          <a:p>
            <a:pPr/>
            <a:r>
              <a:t>WBC 1003 cells/µL (0-5)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14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351" r="0" b="1351"/>
          <a:stretch>
            <a:fillRect/>
          </a:stretch>
        </p:blipFill>
        <p:spPr>
          <a:xfrm>
            <a:off x="6400800" y="-12673"/>
            <a:ext cx="6502400" cy="9753602"/>
          </a:xfrm>
          <a:prstGeom prst="rect">
            <a:avLst/>
          </a:prstGeom>
        </p:spPr>
      </p:pic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700"/>
            </a:lvl1pPr>
          </a:lstStyle>
          <a:p>
            <a:pPr/>
            <a:r>
              <a:t>“What is your Diagnosis?”</a:t>
            </a:r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Maj Gen Ambrose Burnside</a:t>
            </a:r>
          </a:p>
        </p:txBody>
      </p:sp>
      <p:sp>
        <p:nvSpPr>
          <p:cNvPr id="228" name="Shape 228"/>
          <p:cNvSpPr/>
          <p:nvPr/>
        </p:nvSpPr>
        <p:spPr>
          <a:xfrm>
            <a:off x="7135399" y="129761"/>
            <a:ext cx="5202365" cy="32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Civil war general after whom the term “side burns” was coined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Bacterial Meningitis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9911" indent="-339911">
              <a:spcBef>
                <a:spcPts val="3000"/>
              </a:spcBef>
              <a:buClr>
                <a:srgbClr val="34A5DA"/>
              </a:buClr>
              <a:buSzPct val="104999"/>
              <a:buFont typeface="Avenir Next"/>
              <a:buChar char="▸"/>
              <a:defRPr sz="2600"/>
            </a:pPr>
            <a:r>
              <a:t>Bacterial: S.pneumo (61%), Neisseria (16%), GBS (14%), Haemohilus (7%), Listeria (2%). </a:t>
            </a:r>
          </a:p>
          <a:p>
            <a:pPr marL="339911" indent="-339911">
              <a:spcBef>
                <a:spcPts val="3000"/>
              </a:spcBef>
              <a:buClr>
                <a:srgbClr val="34A5DA"/>
              </a:buClr>
              <a:buSzPct val="104999"/>
              <a:buFont typeface="Avenir Next"/>
              <a:buChar char="▸"/>
              <a:defRPr sz="2600"/>
            </a:pPr>
            <a:r>
              <a:t>Mean age 39.</a:t>
            </a:r>
          </a:p>
          <a:p>
            <a:pPr marL="339911" indent="-339911">
              <a:spcBef>
                <a:spcPts val="3000"/>
              </a:spcBef>
              <a:buClr>
                <a:srgbClr val="34A5DA"/>
              </a:buClr>
              <a:buSzPct val="104999"/>
              <a:buFont typeface="Avenir Next"/>
              <a:buChar char="▸"/>
              <a:defRPr sz="2600"/>
            </a:pPr>
            <a:r>
              <a:t>Pathophysiology: URI, hematogenous spread, meningeal seeding, inflammation and substantial cerebral edema.</a:t>
            </a:r>
          </a:p>
          <a:p>
            <a:pPr marL="339911" indent="-339911">
              <a:spcBef>
                <a:spcPts val="3000"/>
              </a:spcBef>
              <a:buClr>
                <a:srgbClr val="34A5DA"/>
              </a:buClr>
              <a:buSzPct val="104999"/>
              <a:buFont typeface="Avenir Next"/>
              <a:buChar char="▸"/>
              <a:defRPr sz="2600"/>
            </a:pPr>
            <a:r>
              <a:t>Clinical features: fever, headache, AMS, neck stiffness, photophobia (seizures, cranial nerve palsies).</a:t>
            </a:r>
          </a:p>
          <a:p>
            <a:pPr marL="339911" indent="-339911">
              <a:spcBef>
                <a:spcPts val="3000"/>
              </a:spcBef>
              <a:buClr>
                <a:srgbClr val="34A5DA"/>
              </a:buClr>
              <a:buSzPct val="104999"/>
              <a:buFont typeface="Avenir Next"/>
              <a:buChar char="▸"/>
              <a:defRPr sz="2600"/>
            </a:pPr>
            <a:r>
              <a:t>Risk factors: Alcoholism, otitis, sinusitis, immunocompromised, splenectomy, PNA, endocarditis, DM, unvaccinated (H.influenza, S.pneumo).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885" t="0" r="2885" b="0"/>
          <a:stretch>
            <a:fillRect/>
          </a:stretch>
        </p:blipFill>
        <p:spPr>
          <a:xfrm>
            <a:off x="6502399" y="0"/>
            <a:ext cx="6502402" cy="9753600"/>
          </a:xfrm>
          <a:prstGeom prst="rect">
            <a:avLst/>
          </a:prstGeom>
        </p:spPr>
      </p:pic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Treatment?</a:t>
            </a:r>
          </a:p>
        </p:txBody>
      </p:sp>
      <p:sp>
        <p:nvSpPr>
          <p:cNvPr id="235" name="Shape 235"/>
          <p:cNvSpPr/>
          <p:nvPr/>
        </p:nvSpPr>
        <p:spPr>
          <a:xfrm>
            <a:off x="279398" y="5118157"/>
            <a:ext cx="6574804" cy="192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3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Treat first, ask questions (do the LP) later.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3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Steroids? only effective in adults if S. pneumo.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3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CT before LP? only if suspected  ICP</a:t>
            </a:r>
          </a:p>
        </p:txBody>
      </p:sp>
      <p:sp>
        <p:nvSpPr>
          <p:cNvPr id="236" name="Shape 236"/>
          <p:cNvSpPr/>
          <p:nvPr/>
        </p:nvSpPr>
        <p:spPr>
          <a:xfrm>
            <a:off x="10527258" y="2488307"/>
            <a:ext cx="1968006" cy="179587"/>
          </a:xfrm>
          <a:prstGeom prst="roundRect">
            <a:avLst>
              <a:gd name="adj" fmla="val 50000"/>
            </a:avLst>
          </a:prstGeom>
          <a:ln w="12700">
            <a:solidFill>
              <a:srgbClr val="2489B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80000"/>
              </a:lnSpc>
              <a:defRPr cap="all" sz="28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10506819" y="3580507"/>
            <a:ext cx="1968006" cy="403078"/>
          </a:xfrm>
          <a:prstGeom prst="roundRect">
            <a:avLst>
              <a:gd name="adj" fmla="val 47262"/>
            </a:avLst>
          </a:prstGeom>
          <a:ln w="12700">
            <a:solidFill>
              <a:srgbClr val="2489B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80000"/>
              </a:lnSpc>
              <a:defRPr cap="all" sz="28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10506819" y="3999607"/>
            <a:ext cx="1968006" cy="403078"/>
          </a:xfrm>
          <a:prstGeom prst="roundRect">
            <a:avLst>
              <a:gd name="adj" fmla="val 47262"/>
            </a:avLst>
          </a:prstGeom>
          <a:ln w="12700">
            <a:solidFill>
              <a:srgbClr val="2489B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80000"/>
              </a:lnSpc>
              <a:defRPr cap="all" sz="28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</a:p>
        </p:txBody>
      </p:sp>
      <p:sp>
        <p:nvSpPr>
          <p:cNvPr id="239" name="Shape 239"/>
          <p:cNvSpPr/>
          <p:nvPr/>
        </p:nvSpPr>
        <p:spPr>
          <a:xfrm flipV="1">
            <a:off x="4940300" y="6716514"/>
            <a:ext cx="0" cy="192287"/>
          </a:xfrm>
          <a:prstGeom prst="line">
            <a:avLst/>
          </a:prstGeom>
          <a:ln w="12700">
            <a:solidFill>
              <a:srgbClr val="ABABAB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5"/>
      <p:bldP build="whole" bldLvl="1" animBg="1" rev="0" advAuto="0" spid="233" grpId="2"/>
      <p:bldP build="whole" bldLvl="1" animBg="1" rev="0" advAuto="0" spid="237" grpId="4"/>
      <p:bldP build="whole" bldLvl="1" animBg="1" rev="0" advAuto="0" spid="236" grpId="3"/>
      <p:bldP build="whole" bldLvl="1" animBg="1" rev="0" advAuto="0" spid="23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dv1989002_2917x194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221" t="0" r="46534" b="130"/>
          <a:stretch>
            <a:fillRect/>
          </a:stretch>
        </p:blipFill>
        <p:spPr>
          <a:xfrm>
            <a:off x="6502399" y="0"/>
            <a:ext cx="6502402" cy="9753600"/>
          </a:xfrm>
          <a:prstGeom prst="rect">
            <a:avLst/>
          </a:prstGeom>
        </p:spPr>
      </p:pic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3: Doc, my brain hurts and my hand was weak.</a:t>
            </a:r>
          </a:p>
        </p:txBody>
      </p:sp>
      <p:sp>
        <p:nvSpPr>
          <p:cNvPr id="243" name="Shape 2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36 yo woman presents c/o headache with R arm weakness and numbness that resolved before the ED.</a:t>
            </a:r>
          </a:p>
          <a:p>
            <a:pPr/>
          </a:p>
          <a:p>
            <a:pPr/>
          </a:p>
          <a:p>
            <a:pPr/>
            <a:r>
              <a:t>What is your differential?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Differential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/>
            </a:pPr>
            <a:r>
              <a:t>CVA/TIA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Complex Migraine/Hemiplegic Migraine. 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Conversion disorder.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MS, Lupus (it can always be lupus).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else do you want to know?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/>
            </a:pPr>
            <a:r>
              <a:t>Hx: </a:t>
            </a:r>
          </a:p>
          <a:p>
            <a:pPr lvl="1" marL="787400" indent="-330200">
              <a:spcBef>
                <a:spcPts val="3000"/>
              </a:spcBef>
              <a:defRPr sz="2600"/>
            </a:pPr>
            <a:r>
              <a:t>No vascular risk factors. </a:t>
            </a:r>
          </a:p>
          <a:p>
            <a:pPr lvl="1" marL="787400" indent="-330200">
              <a:spcBef>
                <a:spcPts val="3000"/>
              </a:spcBef>
              <a:defRPr sz="2600"/>
            </a:pPr>
            <a:r>
              <a:t>Has Hx of these headaches both personally and in her family. </a:t>
            </a:r>
          </a:p>
          <a:p>
            <a:pPr lvl="1" marL="787400" indent="-330200">
              <a:spcBef>
                <a:spcPts val="3000"/>
              </a:spcBef>
              <a:defRPr sz="2600"/>
            </a:pPr>
            <a:r>
              <a:t>Unilateral headache with scalp tenderness. </a:t>
            </a:r>
          </a:p>
          <a:p>
            <a:pPr lvl="1" marL="787400" indent="-330200">
              <a:spcBef>
                <a:spcPts val="3000"/>
              </a:spcBef>
              <a:defRPr sz="2600"/>
            </a:pPr>
            <a:r>
              <a:t>Weakness resolved before the ED but headache persists.</a:t>
            </a:r>
          </a:p>
          <a:p>
            <a:pPr lvl="1" marL="787400" indent="-330200">
              <a:spcBef>
                <a:spcPts val="3000"/>
              </a:spcBef>
              <a:defRPr sz="2600"/>
            </a:pPr>
            <a:r>
              <a:t>Otherwise ROS neg.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Physical: VS wnl. Well appearing. Normal neuro exam. No afferent pupillary defect.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body" sz="quarter" idx="1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400"/>
              </a:spcBef>
              <a:defRPr sz="40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Diagnosis?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Classification</a:t>
            </a:r>
          </a:p>
        </p:txBody>
      </p:sp>
      <p:pic>
        <p:nvPicPr>
          <p:cNvPr id="13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428" y="2867741"/>
            <a:ext cx="5955280" cy="5796118"/>
          </a:xfrm>
          <a:prstGeom prst="rect">
            <a:avLst/>
          </a:prstGeom>
          <a:ln w="38100">
            <a:solidFill>
              <a:srgbClr val="34A5DA"/>
            </a:solidFill>
            <a:miter lim="400000"/>
          </a:ln>
        </p:spPr>
      </p:pic>
      <p:pic>
        <p:nvPicPr>
          <p:cNvPr id="13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4857" y="2873275"/>
            <a:ext cx="6506379" cy="5785050"/>
          </a:xfrm>
          <a:prstGeom prst="rect">
            <a:avLst/>
          </a:prstGeom>
          <a:ln w="38100">
            <a:solidFill>
              <a:srgbClr val="34A5DA"/>
            </a:solidFill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217846" y="2829411"/>
            <a:ext cx="2178588" cy="351660"/>
          </a:xfrm>
          <a:prstGeom prst="roundRect">
            <a:avLst>
              <a:gd name="adj" fmla="val 50000"/>
            </a:avLst>
          </a:prstGeom>
          <a:ln w="127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3238151" y="6881363"/>
            <a:ext cx="2531105" cy="351659"/>
          </a:xfrm>
          <a:prstGeom prst="roundRect">
            <a:avLst>
              <a:gd name="adj" fmla="val 50000"/>
            </a:avLst>
          </a:prstGeom>
          <a:ln w="127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3"/>
      <p:bldP build="whole" bldLvl="1" animBg="1" rev="0" advAuto="0" spid="136" grpId="2"/>
      <p:bldP build="whole" bldLvl="1" animBg="1" rev="0" advAuto="0" spid="138" grpId="4"/>
      <p:bldP build="whole" bldLvl="1" animBg="1" rev="0" advAuto="0" spid="13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Complex Migraine (Hemiplegic Migraine)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/>
            </a:pPr>
            <a:r>
              <a:t>Uncommon subtype of Migraine with aura.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Can be familial or sporadic.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Primary Headaches</a:t>
            </a:r>
          </a:p>
        </p:txBody>
      </p:sp>
      <p:sp>
        <p:nvSpPr>
          <p:cNvPr id="257" name="Shape 257"/>
          <p:cNvSpPr/>
          <p:nvPr>
            <p:ph type="body" sz="quarter" idx="1"/>
          </p:nvPr>
        </p:nvSpPr>
        <p:spPr>
          <a:xfrm>
            <a:off x="571500" y="2222500"/>
            <a:ext cx="3568666" cy="6667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000"/>
              </a:spcBef>
              <a:buSzTx/>
              <a:buNone/>
              <a:defRPr sz="2600"/>
            </a:pPr>
            <a:r>
              <a:t>Migraines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Unilateral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Scalp tenderness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Pulsating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Nausea and Vomiting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Photophobia 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+/- Aura (usually visual)</a:t>
            </a:r>
          </a:p>
        </p:txBody>
      </p:sp>
      <p:sp>
        <p:nvSpPr>
          <p:cNvPr id="258" name="Shape 258"/>
          <p:cNvSpPr/>
          <p:nvPr/>
        </p:nvSpPr>
        <p:spPr>
          <a:xfrm>
            <a:off x="4718067" y="2222500"/>
            <a:ext cx="3568666" cy="601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spcBef>
                <a:spcPts val="3000"/>
              </a:spcBef>
              <a:defRPr sz="2600">
                <a:solidFill>
                  <a:srgbClr val="747474"/>
                </a:solidFill>
              </a:defRPr>
            </a:pPr>
            <a:r>
              <a:t>Cluster 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Conjunctival injection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Lacrimation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Nasal congestion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Rhinorrhea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Facial swelling 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Miosis 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Ptosis </a:t>
            </a:r>
          </a:p>
        </p:txBody>
      </p:sp>
      <p:sp>
        <p:nvSpPr>
          <p:cNvPr id="259" name="Shape 259"/>
          <p:cNvSpPr/>
          <p:nvPr/>
        </p:nvSpPr>
        <p:spPr>
          <a:xfrm>
            <a:off x="8868678" y="2222500"/>
            <a:ext cx="3568668" cy="4841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spcBef>
                <a:spcPts val="3000"/>
              </a:spcBef>
              <a:defRPr sz="2600">
                <a:solidFill>
                  <a:srgbClr val="747474"/>
                </a:solidFill>
              </a:defRPr>
            </a:pPr>
            <a:r>
              <a:t>Tension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Bilateral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Band-like distribution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Non throbbing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Dull </a:t>
            </a:r>
          </a:p>
          <a:p>
            <a:pPr marL="330200" indent="-330200" algn="l">
              <a:spcBef>
                <a:spcPts val="3000"/>
              </a:spcBef>
              <a:buSzPct val="75000"/>
              <a:buFont typeface="Helvetica Neue"/>
              <a:buChar char="•"/>
              <a:defRPr sz="2600">
                <a:solidFill>
                  <a:srgbClr val="747474"/>
                </a:solidFill>
              </a:defRPr>
            </a:pPr>
            <a:r>
              <a:t>Increased pericranial muscle tenderness </a:t>
            </a:r>
          </a:p>
        </p:txBody>
      </p:sp>
      <p:sp>
        <p:nvSpPr>
          <p:cNvPr id="260" name="Shape 260"/>
          <p:cNvSpPr/>
          <p:nvPr/>
        </p:nvSpPr>
        <p:spPr>
          <a:xfrm>
            <a:off x="530059" y="2227261"/>
            <a:ext cx="3651549" cy="6055280"/>
          </a:xfrm>
          <a:prstGeom prst="roundRect">
            <a:avLst>
              <a:gd name="adj" fmla="val 14620"/>
            </a:avLst>
          </a:prstGeom>
          <a:ln>
            <a:solidFill>
              <a:srgbClr val="9E5B3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3"/>
      <p:bldP build="whole" bldLvl="1" animBg="1" rev="0" advAuto="0" spid="260" grpId="4"/>
      <p:bldP build="whole" bldLvl="1" animBg="1" rev="0" advAuto="0" spid="257" grpId="1"/>
      <p:bldP build="whole" bldLvl="1" animBg="1" rev="0" advAuto="0" spid="258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Migraines - Treatment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xfrm>
            <a:off x="571500" y="2235200"/>
            <a:ext cx="11861800" cy="6667500"/>
          </a:xfrm>
          <a:prstGeom prst="rect">
            <a:avLst/>
          </a:prstGeom>
        </p:spPr>
        <p:txBody>
          <a:bodyPr/>
          <a:lstStyle/>
          <a:p>
            <a:pPr marL="267164" indent="-267164" defTabSz="472676">
              <a:spcBef>
                <a:spcPts val="2400"/>
              </a:spcBef>
              <a:defRPr sz="2046"/>
            </a:pPr>
            <a:r>
              <a:t>Mild to moderate:</a:t>
            </a:r>
          </a:p>
          <a:p>
            <a:pPr lvl="1" marL="637084" indent="-267164" defTabSz="472676">
              <a:spcBef>
                <a:spcPts val="2400"/>
              </a:spcBef>
              <a:defRPr sz="2046"/>
            </a:pPr>
            <a:r>
              <a:t>Simple analgesics +/- Caffeine — Tylenol, oral NSAIDS.</a:t>
            </a:r>
          </a:p>
          <a:p>
            <a:pPr lvl="1" marL="637084" indent="-267164" defTabSz="472676">
              <a:spcBef>
                <a:spcPts val="2400"/>
              </a:spcBef>
              <a:defRPr sz="2046"/>
            </a:pPr>
            <a:r>
              <a:t>Antiemetics - Metoclopramide, compazine + Diphenhydramine.</a:t>
            </a:r>
          </a:p>
          <a:p>
            <a:pPr lvl="1" marL="637084" indent="-267164" defTabSz="472676">
              <a:spcBef>
                <a:spcPts val="2400"/>
              </a:spcBef>
              <a:defRPr sz="2046"/>
            </a:pPr>
            <a:r>
              <a:t>Magnesium</a:t>
            </a:r>
          </a:p>
          <a:p>
            <a:pPr marL="267164" indent="-267164" defTabSz="472676">
              <a:spcBef>
                <a:spcPts val="2400"/>
              </a:spcBef>
              <a:defRPr sz="2046"/>
            </a:pPr>
            <a:r>
              <a:t>Moderate to severe: </a:t>
            </a:r>
          </a:p>
          <a:p>
            <a:pPr lvl="1" marL="637084" indent="-267164" defTabSz="472676">
              <a:spcBef>
                <a:spcPts val="2400"/>
              </a:spcBef>
              <a:defRPr sz="2046"/>
            </a:pPr>
            <a:r>
              <a:t>Triptans </a:t>
            </a:r>
          </a:p>
          <a:p>
            <a:pPr lvl="1" marL="637084" indent="-267164" defTabSz="472676">
              <a:spcBef>
                <a:spcPts val="2400"/>
              </a:spcBef>
              <a:defRPr sz="2046"/>
            </a:pPr>
            <a:r>
              <a:t>NSAIDS (injectable) -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Ketorolac</a:t>
            </a:r>
            <a:r>
              <a:t> </a:t>
            </a:r>
          </a:p>
          <a:p>
            <a:pPr lvl="1" marL="637084" indent="-267164" defTabSz="472676">
              <a:spcBef>
                <a:spcPts val="2400"/>
              </a:spcBef>
              <a:defRPr sz="2046"/>
            </a:pPr>
            <a:r>
              <a:t>Antiemetics -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Metoclopramide</a:t>
            </a:r>
            <a:r>
              <a:t> + Diphenhydramine.</a:t>
            </a:r>
          </a:p>
          <a:p>
            <a:pPr lvl="1" marL="637084" indent="-267164" defTabSz="472676">
              <a:spcBef>
                <a:spcPts val="2400"/>
              </a:spcBef>
              <a:defRPr sz="2046"/>
            </a:pPr>
            <a:r>
              <a:t>Ergots</a:t>
            </a:r>
          </a:p>
          <a:p>
            <a:pPr lvl="1" marL="637084" indent="-267164" defTabSz="472676">
              <a:spcBef>
                <a:spcPts val="2400"/>
              </a:spcBef>
              <a:defRPr sz="2046"/>
            </a:pPr>
            <a:r>
              <a:t>Dexamethasone (in addition). </a:t>
            </a:r>
          </a:p>
          <a:p>
            <a:pPr marL="267164" indent="-267164" defTabSz="472676">
              <a:spcBef>
                <a:spcPts val="2400"/>
              </a:spcBef>
              <a:defRPr sz="2046"/>
            </a:pPr>
            <a:r>
              <a:t>AVOID OPIATES.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 Home Messages</a:t>
            </a:r>
          </a:p>
        </p:txBody>
      </p:sp>
      <p:sp>
        <p:nvSpPr>
          <p:cNvPr id="266" name="Shape 266"/>
          <p:cNvSpPr/>
          <p:nvPr>
            <p:ph type="body" idx="1"/>
          </p:nvPr>
        </p:nvSpPr>
        <p:spPr>
          <a:xfrm>
            <a:off x="571500" y="2235200"/>
            <a:ext cx="11861800" cy="6667500"/>
          </a:xfrm>
          <a:prstGeom prst="rect">
            <a:avLst/>
          </a:prstGeom>
        </p:spPr>
        <p:txBody>
          <a:bodyPr/>
          <a:lstStyle/>
          <a:p>
            <a:pPr marL="215455" indent="-215455" defTabSz="381190">
              <a:spcBef>
                <a:spcPts val="1900"/>
              </a:spcBef>
              <a:defRPr sz="1650"/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Primary versus Secondary</a:t>
            </a:r>
            <a:r>
              <a:t> headaches (always look for reversibility first).</a:t>
            </a:r>
          </a:p>
          <a:p>
            <a:pPr marL="215455" indent="-215455" defTabSz="381190">
              <a:spcBef>
                <a:spcPts val="1900"/>
              </a:spcBef>
              <a:defRPr b="1" sz="165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marL="215455" indent="-215455" defTabSz="381190">
              <a:spcBef>
                <a:spcPts val="1900"/>
              </a:spcBef>
              <a:defRPr b="1" sz="1650">
                <a:latin typeface="+mn-lt"/>
                <a:ea typeface="+mn-ea"/>
                <a:cs typeface="+mn-cs"/>
                <a:sym typeface="Helvetica Neue"/>
              </a:defRPr>
            </a:pPr>
            <a:r>
              <a:t>Headaches are common 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- but you don’t want to miss the bad ones - Really.</a:t>
            </a:r>
            <a:endParaRPr b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15455" indent="-215455" defTabSz="381190">
              <a:spcBef>
                <a:spcPts val="1900"/>
              </a:spcBef>
              <a:defRPr sz="1650"/>
            </a:pPr>
          </a:p>
          <a:p>
            <a:pPr marL="215455" indent="-215455" defTabSz="381190">
              <a:spcBef>
                <a:spcPts val="1900"/>
              </a:spcBef>
              <a:defRPr sz="1650"/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Know your RED flags</a:t>
            </a:r>
            <a:r>
              <a:t> - thunderclap, occipital, deficits, new in adult, fever, abnormal neuro exam and more.</a:t>
            </a:r>
          </a:p>
          <a:p>
            <a:pPr marL="215455" indent="-215455" defTabSz="381190">
              <a:spcBef>
                <a:spcPts val="1900"/>
              </a:spcBef>
              <a:defRPr sz="1650"/>
            </a:pPr>
          </a:p>
          <a:p>
            <a:pPr marL="215455" indent="-215455" defTabSz="381190">
              <a:spcBef>
                <a:spcPts val="1900"/>
              </a:spcBef>
              <a:defRPr sz="1650"/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ABC / IV+O2+ Monitor</a:t>
            </a:r>
            <a:r>
              <a:t>—&gt;Other interventions: CT head, neurology, LP, Medications.</a:t>
            </a:r>
          </a:p>
          <a:p>
            <a:pPr marL="215455" indent="-215455" defTabSz="381190">
              <a:spcBef>
                <a:spcPts val="1900"/>
              </a:spcBef>
              <a:defRPr sz="1650"/>
            </a:pPr>
          </a:p>
          <a:p>
            <a:pPr marL="215455" indent="-215455" defTabSz="381190">
              <a:spcBef>
                <a:spcPts val="1900"/>
              </a:spcBef>
              <a:defRPr sz="1650"/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Meningitis</a:t>
            </a:r>
            <a:r>
              <a:t> - Vanc + Ceftriaxone + Amp </a:t>
            </a:r>
          </a:p>
          <a:p>
            <a:pPr marL="215455" indent="-215455" defTabSz="381190">
              <a:spcBef>
                <a:spcPts val="1900"/>
              </a:spcBef>
              <a:defRPr sz="1650"/>
            </a:pPr>
          </a:p>
          <a:p>
            <a:pPr marL="215455" indent="-215455" defTabSz="381190">
              <a:spcBef>
                <a:spcPts val="1900"/>
              </a:spcBef>
              <a:defRPr sz="1650"/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SAH </a:t>
            </a:r>
            <a:r>
              <a:t>-  Carry a high index of suspicion. Recognition is everything.</a:t>
            </a:r>
          </a:p>
          <a:p>
            <a:pPr marL="215455" indent="-215455" defTabSz="381190">
              <a:spcBef>
                <a:spcPts val="1900"/>
              </a:spcBef>
              <a:defRPr sz="1650"/>
            </a:pPr>
          </a:p>
          <a:p>
            <a:pPr marL="215455" indent="-215455" defTabSz="381190">
              <a:spcBef>
                <a:spcPts val="1900"/>
              </a:spcBef>
              <a:defRPr sz="1650"/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Primary headaches</a:t>
            </a:r>
            <a:r>
              <a:t> - Can have neurological deficits. History, including family Hx is key. Tx: antiemetics, antihistamines, Mg, NSAIDS.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622192" y="2327379"/>
            <a:ext cx="3875308" cy="4677092"/>
          </a:xfrm>
          <a:prstGeom prst="rect">
            <a:avLst/>
          </a:prstGeom>
          <a:solidFill>
            <a:srgbClr val="EBEDED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500">
                <a:latin typeface="+mn-lt"/>
                <a:ea typeface="+mn-ea"/>
                <a:cs typeface="+mn-cs"/>
                <a:sym typeface="Helvetica Neue"/>
              </a:defRPr>
            </a:pPr>
            <a:r>
              <a:t>Vascular:</a:t>
            </a:r>
          </a:p>
          <a:p>
            <a:pPr lvl="1" indent="228600">
              <a:defRPr sz="2500"/>
            </a:pPr>
            <a:r>
              <a:t>Subarachnoid</a:t>
            </a:r>
          </a:p>
          <a:p>
            <a:pPr lvl="1" indent="228600">
              <a:defRPr sz="2500"/>
            </a:pPr>
            <a:r>
              <a:t>Subdural</a:t>
            </a:r>
          </a:p>
          <a:p>
            <a:pPr lvl="1" indent="228600">
              <a:defRPr sz="2500"/>
            </a:pPr>
            <a:r>
              <a:t>Epidural</a:t>
            </a:r>
          </a:p>
          <a:p>
            <a:pPr lvl="1" indent="228600">
              <a:defRPr sz="2500"/>
            </a:pPr>
            <a:r>
              <a:t>Intraparenchymal</a:t>
            </a:r>
          </a:p>
          <a:p>
            <a:pPr lvl="1" indent="228600">
              <a:defRPr sz="2500"/>
            </a:pPr>
            <a:r>
              <a:t>CVA/TIA</a:t>
            </a:r>
          </a:p>
          <a:p>
            <a:pPr lvl="1" indent="228600">
              <a:defRPr sz="2500"/>
            </a:pPr>
            <a:r>
              <a:t>Cavernous/venous sinus thrombosis</a:t>
            </a:r>
          </a:p>
          <a:p>
            <a:pPr lvl="1" indent="228600">
              <a:defRPr sz="2500"/>
            </a:pPr>
            <a:r>
              <a:t>AV malformations</a:t>
            </a:r>
          </a:p>
          <a:p>
            <a:pPr lvl="1" indent="228600">
              <a:defRPr sz="2500"/>
            </a:pPr>
            <a:r>
              <a:t>Temporal arteritis</a:t>
            </a:r>
          </a:p>
          <a:p>
            <a:pPr lvl="1" indent="228600">
              <a:defRPr sz="2500"/>
            </a:pPr>
            <a:r>
              <a:t>Dissection (Carotid/vertebral).</a:t>
            </a:r>
          </a:p>
        </p:txBody>
      </p:sp>
      <p:sp>
        <p:nvSpPr>
          <p:cNvPr id="141" name="Shape 141"/>
          <p:cNvSpPr/>
          <p:nvPr/>
        </p:nvSpPr>
        <p:spPr>
          <a:xfrm>
            <a:off x="4559193" y="2517880"/>
            <a:ext cx="2106387" cy="2010091"/>
          </a:xfrm>
          <a:prstGeom prst="rect">
            <a:avLst/>
          </a:prstGeom>
          <a:solidFill>
            <a:srgbClr val="EAEDED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5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>
              <a:defRPr b="1" sz="2500">
                <a:latin typeface="+mn-lt"/>
                <a:ea typeface="+mn-ea"/>
                <a:cs typeface="+mn-cs"/>
                <a:sym typeface="Helvetica Neue"/>
              </a:defRPr>
            </a:pPr>
            <a:r>
              <a:t>Infectious: </a:t>
            </a:r>
          </a:p>
          <a:p>
            <a:pPr lvl="1" indent="228600">
              <a:defRPr sz="2500"/>
            </a:pPr>
            <a:r>
              <a:t>Meningitis </a:t>
            </a:r>
          </a:p>
          <a:p>
            <a:pPr lvl="1" indent="228600">
              <a:defRPr sz="2500"/>
            </a:pPr>
            <a:r>
              <a:t>Encephalitis</a:t>
            </a:r>
          </a:p>
          <a:p>
            <a:pPr lvl="1" indent="228600">
              <a:defRPr sz="2500"/>
            </a:pPr>
            <a:r>
              <a:t>Abscess</a:t>
            </a:r>
          </a:p>
        </p:txBody>
      </p:sp>
      <p:sp>
        <p:nvSpPr>
          <p:cNvPr id="142" name="Shape 142"/>
          <p:cNvSpPr/>
          <p:nvPr/>
        </p:nvSpPr>
        <p:spPr>
          <a:xfrm>
            <a:off x="4559193" y="4959753"/>
            <a:ext cx="2106387" cy="1933891"/>
          </a:xfrm>
          <a:prstGeom prst="rect">
            <a:avLst/>
          </a:prstGeom>
          <a:solidFill>
            <a:srgbClr val="EAEDED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5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>
              <a:defRPr b="1" sz="2500">
                <a:latin typeface="+mn-lt"/>
                <a:ea typeface="+mn-ea"/>
                <a:cs typeface="+mn-cs"/>
                <a:sym typeface="Helvetica Neue"/>
              </a:defRPr>
            </a:pPr>
            <a:r>
              <a:t>Other: </a:t>
            </a:r>
          </a:p>
          <a:p>
            <a:pPr lvl="1" indent="228600">
              <a:defRPr sz="2000"/>
            </a:pPr>
            <a:r>
              <a:t>Neoplastic (ICP)</a:t>
            </a:r>
          </a:p>
          <a:p>
            <a:pPr lvl="1" indent="228600">
              <a:defRPr sz="2500"/>
            </a:pPr>
            <a:r>
              <a:t>Ophthal</a:t>
            </a:r>
          </a:p>
          <a:p>
            <a:pPr lvl="1" indent="228600">
              <a:defRPr sz="2500"/>
            </a:pPr>
            <a:r>
              <a:t>IIH</a:t>
            </a:r>
          </a:p>
        </p:txBody>
      </p:sp>
      <p:sp>
        <p:nvSpPr>
          <p:cNvPr id="143" name="Shape 143"/>
          <p:cNvSpPr/>
          <p:nvPr/>
        </p:nvSpPr>
        <p:spPr>
          <a:xfrm>
            <a:off x="7561140" y="2517879"/>
            <a:ext cx="4344373" cy="3153092"/>
          </a:xfrm>
          <a:prstGeom prst="rect">
            <a:avLst/>
          </a:prstGeom>
          <a:solidFill>
            <a:srgbClr val="EAEDED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/>
            </a:pPr>
          </a:p>
          <a:p>
            <a:pPr>
              <a:defRPr sz="2500"/>
            </a:pPr>
          </a:p>
          <a:p>
            <a:pPr>
              <a:defRPr sz="2500"/>
            </a:pPr>
          </a:p>
          <a:p>
            <a:pPr>
              <a:defRPr sz="2500"/>
            </a:pPr>
            <a:r>
              <a:t>Migraine</a:t>
            </a:r>
          </a:p>
          <a:p>
            <a:pPr>
              <a:defRPr sz="2500"/>
            </a:pPr>
            <a:r>
              <a:t>Tension</a:t>
            </a:r>
          </a:p>
          <a:p>
            <a:pPr>
              <a:defRPr sz="2500"/>
            </a:pPr>
            <a:r>
              <a:t>Cluster</a:t>
            </a:r>
          </a:p>
          <a:p>
            <a:pPr>
              <a:defRPr sz="2500"/>
            </a:pPr>
          </a:p>
        </p:txBody>
      </p:sp>
      <p:pic>
        <p:nvPicPr>
          <p:cNvPr id="144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627" y="6220371"/>
            <a:ext cx="4353531" cy="328195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902155" y="1073839"/>
            <a:ext cx="3688690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Secondary Critical</a:t>
            </a:r>
          </a:p>
        </p:txBody>
      </p:sp>
      <p:pic>
        <p:nvPicPr>
          <p:cNvPr id="146" name="image1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807" y="7135287"/>
            <a:ext cx="3014677" cy="240658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8943640" y="1073839"/>
            <a:ext cx="1604773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Primary</a:t>
            </a:r>
          </a:p>
        </p:txBody>
      </p:sp>
      <p:pic>
        <p:nvPicPr>
          <p:cNvPr id="148" name="image4.jpeg"/>
          <p:cNvPicPr>
            <a:picLocks noChangeAspect="1"/>
          </p:cNvPicPr>
          <p:nvPr/>
        </p:nvPicPr>
        <p:blipFill>
          <a:blip r:embed="rId4">
            <a:extLst/>
          </a:blip>
          <a:srcRect l="26258" t="23349" r="40298" b="38418"/>
          <a:stretch>
            <a:fillRect/>
          </a:stretch>
        </p:blipFill>
        <p:spPr>
          <a:xfrm>
            <a:off x="3725174" y="7135287"/>
            <a:ext cx="2974294" cy="235608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 risk history - onset, trigger, trauma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SUDDEN ONSET</a:t>
            </a:r>
            <a:r>
              <a:rPr>
                <a:solidFill>
                  <a:srgbClr val="747474"/>
                </a:solidFill>
              </a:rPr>
              <a:t> - Especially during exertion:Bleed, dissection, thrombosis, glaucoma.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ANY Hx of TRAUMA</a:t>
            </a:r>
            <a:r>
              <a:rPr>
                <a:solidFill>
                  <a:srgbClr val="747474"/>
                </a:solidFill>
              </a:rPr>
              <a:t> - especially on anticoagulation/antiplatelets.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WORST in LIFE (THUNDERCLAP)</a:t>
            </a:r>
            <a:r>
              <a:rPr>
                <a:solidFill>
                  <a:srgbClr val="747474"/>
                </a:solidFill>
              </a:rPr>
              <a:t> - SAH / aneurysmal bleed.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NEW TYPE/FIRST HEADACHE</a:t>
            </a:r>
            <a:r>
              <a:rPr>
                <a:solidFill>
                  <a:srgbClr val="747474"/>
                </a:solidFill>
              </a:rPr>
              <a:t> - especially if history of headaches (change) or in adults with no history.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TRIGGER?</a:t>
            </a:r>
            <a:r>
              <a:rPr>
                <a:solidFill>
                  <a:srgbClr val="747474"/>
                </a:solidFill>
              </a:rPr>
              <a:t> - Exertion? Straining? Food/Alcohol? Medications?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 risk history - location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OCCIPITONUCHAL</a:t>
            </a:r>
            <a:r>
              <a:rPr>
                <a:solidFill>
                  <a:srgbClr val="747474"/>
                </a:solidFill>
              </a:rPr>
              <a:t> - meningeal irritation. 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TEMPORAL</a:t>
            </a:r>
            <a:r>
              <a:rPr>
                <a:solidFill>
                  <a:srgbClr val="747474"/>
                </a:solidFill>
              </a:rPr>
              <a:t> - temporal arteritis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OPTIC</a:t>
            </a:r>
            <a:r>
              <a:rPr>
                <a:solidFill>
                  <a:srgbClr val="747474"/>
                </a:solidFill>
              </a:rPr>
              <a:t> - acute narrow angle glaucoma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 risk history - associated symptoms / other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FEVER</a:t>
            </a:r>
            <a:r>
              <a:rPr>
                <a:solidFill>
                  <a:srgbClr val="747474"/>
                </a:solidFill>
              </a:rPr>
              <a:t> - meningitis, encephalitis, abscess 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NEUROLOGICAL DEFICITS </a:t>
            </a:r>
            <a:r>
              <a:rPr>
                <a:solidFill>
                  <a:srgbClr val="747474"/>
                </a:solidFill>
              </a:rPr>
              <a:t>- critical / primary (migraines)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JAW CLAUDICATION</a:t>
            </a:r>
            <a:r>
              <a:rPr>
                <a:solidFill>
                  <a:srgbClr val="747474"/>
                </a:solidFill>
              </a:rPr>
              <a:t> - temporal arteritis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FAMILY HISTORY OF…</a:t>
            </a:r>
            <a:r>
              <a:rPr>
                <a:solidFill>
                  <a:srgbClr val="747474"/>
                </a:solidFill>
              </a:rPr>
              <a:t> - aneurysm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ANTICOAGULATION/ANTIPLATELET</a:t>
            </a:r>
            <a:r>
              <a:rPr>
                <a:solidFill>
                  <a:srgbClr val="747474"/>
                </a:solidFill>
              </a:rPr>
              <a:t> - bleed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Physical - High risk findings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NEURO DEFICITS / VISUAL CHANGES</a:t>
            </a:r>
            <a:r>
              <a:rPr>
                <a:solidFill>
                  <a:srgbClr val="747474"/>
                </a:solidFill>
              </a:rPr>
              <a:t> </a:t>
            </a:r>
            <a:r>
              <a:rPr>
                <a:solidFill>
                  <a:srgbClr val="515555"/>
                </a:solidFill>
              </a:rPr>
              <a:t>- Don't forget gait.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ABNORMAL VITAL SIGNS</a:t>
            </a:r>
          </a:p>
          <a:p>
            <a:pPr marL="330200" indent="-330200">
              <a:spcBef>
                <a:spcPts val="3000"/>
              </a:spcBef>
              <a:defRPr sz="2600"/>
            </a:pPr>
            <a:r>
              <a:t>ANY SIGNS OF TRAUMA 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FEVER</a:t>
            </a:r>
            <a:r>
              <a:rPr>
                <a:solidFill>
                  <a:srgbClr val="FF5792"/>
                </a:solidFill>
              </a:rPr>
              <a:t> </a:t>
            </a:r>
            <a:r>
              <a:rPr>
                <a:solidFill>
                  <a:srgbClr val="747474"/>
                </a:solidFill>
              </a:rPr>
              <a:t>- meningitis, encephalitis, abscess</a:t>
            </a:r>
          </a:p>
          <a:p>
            <a:pPr marL="330200" indent="-330200">
              <a:spcBef>
                <a:spcPts val="3000"/>
              </a:spcBef>
              <a:defRPr sz="2600">
                <a:solidFill>
                  <a:srgbClr val="A95648"/>
                </a:solidFill>
              </a:defRPr>
            </a:pPr>
            <a:r>
              <a:t>MENINGISMUS</a:t>
            </a:r>
            <a:r>
              <a:rPr>
                <a:solidFill>
                  <a:srgbClr val="FF5792"/>
                </a:solidFill>
              </a:rPr>
              <a:t> </a:t>
            </a:r>
            <a:r>
              <a:rPr>
                <a:solidFill>
                  <a:srgbClr val="747474"/>
                </a:solidFill>
              </a:rPr>
              <a:t>- meningitis, SAH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 idx="4294967295"/>
          </p:nvPr>
        </p:nvSpPr>
        <p:spPr>
          <a:xfrm>
            <a:off x="5196135" y="414591"/>
            <a:ext cx="2468423" cy="723902"/>
          </a:xfrm>
          <a:prstGeom prst="rect">
            <a:avLst/>
          </a:prstGeom>
        </p:spPr>
        <p:txBody>
          <a:bodyPr anchor="t"/>
          <a:lstStyle>
            <a:lvl1pPr defTabSz="578358">
              <a:defRPr sz="4100"/>
            </a:lvl1pPr>
          </a:lstStyle>
          <a:p>
            <a:pPr/>
            <a:r>
              <a:t>Initial Eval</a:t>
            </a:r>
          </a:p>
        </p:txBody>
      </p:sp>
      <p:sp>
        <p:nvSpPr>
          <p:cNvPr id="163" name="Shape 163"/>
          <p:cNvSpPr/>
          <p:nvPr/>
        </p:nvSpPr>
        <p:spPr>
          <a:xfrm>
            <a:off x="2370573" y="2053341"/>
            <a:ext cx="825857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2800">
                <a:solidFill>
                  <a:srgbClr val="747474"/>
                </a:solidFill>
              </a:defRPr>
            </a:lvl1pPr>
          </a:lstStyle>
          <a:p>
            <a:pPr/>
            <a:r>
              <a:t>ABC</a:t>
            </a:r>
          </a:p>
        </p:txBody>
      </p:sp>
      <p:sp>
        <p:nvSpPr>
          <p:cNvPr id="164" name="Shape 164"/>
          <p:cNvSpPr/>
          <p:nvPr/>
        </p:nvSpPr>
        <p:spPr>
          <a:xfrm flipH="1">
            <a:off x="2651917" y="2518085"/>
            <a:ext cx="2" cy="3250006"/>
          </a:xfrm>
          <a:prstGeom prst="line">
            <a:avLst/>
          </a:prstGeom>
          <a:ln w="25400">
            <a:solidFill>
              <a:srgbClr val="34A5DA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5" name="Shape 165"/>
          <p:cNvSpPr/>
          <p:nvPr/>
        </p:nvSpPr>
        <p:spPr>
          <a:xfrm>
            <a:off x="1111914" y="3914706"/>
            <a:ext cx="1563750" cy="67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solidFill>
                  <a:srgbClr val="747474"/>
                </a:solidFill>
              </a:defRPr>
            </a:lvl1pPr>
          </a:lstStyle>
          <a:p>
            <a:pPr/>
            <a:r>
              <a:t>Stable/stable VS Non-toxic</a:t>
            </a:r>
          </a:p>
        </p:txBody>
      </p:sp>
      <p:sp>
        <p:nvSpPr>
          <p:cNvPr id="166" name="Shape 166"/>
          <p:cNvSpPr/>
          <p:nvPr/>
        </p:nvSpPr>
        <p:spPr>
          <a:xfrm>
            <a:off x="775218" y="5951620"/>
            <a:ext cx="3753400" cy="2212186"/>
          </a:xfrm>
          <a:prstGeom prst="rect">
            <a:avLst/>
          </a:prstGeom>
          <a:ln w="25400">
            <a:solidFill>
              <a:srgbClr val="34A5D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900"/>
              </a:spcBef>
              <a:defRPr sz="2800">
                <a:solidFill>
                  <a:srgbClr val="747474"/>
                </a:solidFill>
              </a:defRPr>
            </a:pPr>
            <a:r>
              <a:t>History (OPQRST, SAMPLE)</a:t>
            </a:r>
          </a:p>
          <a:p>
            <a:pPr algn="l">
              <a:spcBef>
                <a:spcPts val="2900"/>
              </a:spcBef>
              <a:defRPr sz="2800">
                <a:solidFill>
                  <a:srgbClr val="747474"/>
                </a:solidFill>
              </a:defRPr>
            </a:pPr>
            <a:r>
              <a:t>Physical (Good neuro exam)  </a:t>
            </a:r>
          </a:p>
        </p:txBody>
      </p:sp>
      <p:sp>
        <p:nvSpPr>
          <p:cNvPr id="167" name="Shape 167"/>
          <p:cNvSpPr/>
          <p:nvPr/>
        </p:nvSpPr>
        <p:spPr>
          <a:xfrm>
            <a:off x="3270960" y="2314885"/>
            <a:ext cx="5302415" cy="2"/>
          </a:xfrm>
          <a:prstGeom prst="line">
            <a:avLst/>
          </a:prstGeom>
          <a:ln w="25400">
            <a:solidFill>
              <a:srgbClr val="34A5DA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8" name="Shape 168"/>
          <p:cNvSpPr/>
          <p:nvPr/>
        </p:nvSpPr>
        <p:spPr>
          <a:xfrm>
            <a:off x="4238534" y="1823872"/>
            <a:ext cx="3367267" cy="38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solidFill>
                  <a:srgbClr val="747474"/>
                </a:solidFill>
              </a:defRPr>
            </a:lvl1pPr>
          </a:lstStyle>
          <a:p>
            <a:pPr/>
            <a:r>
              <a:t>Unstable/Toxic/Obvious deficits</a:t>
            </a:r>
          </a:p>
        </p:txBody>
      </p:sp>
      <p:sp>
        <p:nvSpPr>
          <p:cNvPr id="169" name="Shape 169"/>
          <p:cNvSpPr/>
          <p:nvPr/>
        </p:nvSpPr>
        <p:spPr>
          <a:xfrm>
            <a:off x="8647904" y="2053341"/>
            <a:ext cx="2376273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2800">
                <a:solidFill>
                  <a:srgbClr val="747474"/>
                </a:solidFill>
              </a:defRPr>
            </a:lvl1pPr>
          </a:lstStyle>
          <a:p>
            <a:pPr/>
            <a:r>
              <a:t>IV, O2, Monitor</a:t>
            </a:r>
          </a:p>
        </p:txBody>
      </p:sp>
      <p:sp>
        <p:nvSpPr>
          <p:cNvPr id="170" name="Shape 170"/>
          <p:cNvSpPr/>
          <p:nvPr/>
        </p:nvSpPr>
        <p:spPr>
          <a:xfrm flipH="1">
            <a:off x="4609001" y="2564395"/>
            <a:ext cx="5626913" cy="3390303"/>
          </a:xfrm>
          <a:prstGeom prst="line">
            <a:avLst/>
          </a:prstGeom>
          <a:ln w="25400">
            <a:solidFill>
              <a:srgbClr val="34A5DA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1" name="Shape 171"/>
          <p:cNvSpPr/>
          <p:nvPr/>
        </p:nvSpPr>
        <p:spPr>
          <a:xfrm>
            <a:off x="8560674" y="5737011"/>
            <a:ext cx="3097582" cy="2567786"/>
          </a:xfrm>
          <a:prstGeom prst="rect">
            <a:avLst/>
          </a:prstGeom>
          <a:ln w="25400">
            <a:solidFill>
              <a:srgbClr val="E4283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1900"/>
              </a:spcBef>
              <a:defRPr sz="2800">
                <a:solidFill>
                  <a:srgbClr val="747474"/>
                </a:solidFill>
              </a:defRPr>
            </a:pPr>
            <a:r>
              <a:t>CT scan YES / NO</a:t>
            </a:r>
          </a:p>
          <a:p>
            <a:pPr algn="l">
              <a:spcBef>
                <a:spcPts val="1900"/>
              </a:spcBef>
              <a:defRPr sz="2800">
                <a:solidFill>
                  <a:srgbClr val="747474"/>
                </a:solidFill>
              </a:defRPr>
            </a:pPr>
            <a:r>
              <a:t>Labs</a:t>
            </a:r>
          </a:p>
          <a:p>
            <a:pPr algn="l">
              <a:spcBef>
                <a:spcPts val="1900"/>
              </a:spcBef>
              <a:defRPr sz="2800">
                <a:solidFill>
                  <a:srgbClr val="747474"/>
                </a:solidFill>
              </a:defRPr>
            </a:pPr>
            <a:r>
              <a:t>Interventions</a:t>
            </a:r>
          </a:p>
          <a:p>
            <a:pPr algn="l">
              <a:spcBef>
                <a:spcPts val="1900"/>
              </a:spcBef>
              <a:defRPr sz="2800">
                <a:solidFill>
                  <a:srgbClr val="747474"/>
                </a:solidFill>
              </a:defRPr>
            </a:pPr>
            <a:r>
              <a:t>Consult/Code</a:t>
            </a:r>
          </a:p>
        </p:txBody>
      </p:sp>
      <p:sp>
        <p:nvSpPr>
          <p:cNvPr id="172" name="Shape 172"/>
          <p:cNvSpPr/>
          <p:nvPr/>
        </p:nvSpPr>
        <p:spPr>
          <a:xfrm>
            <a:off x="4609001" y="7057714"/>
            <a:ext cx="3871290" cy="2"/>
          </a:xfrm>
          <a:prstGeom prst="line">
            <a:avLst/>
          </a:prstGeom>
          <a:ln w="25400">
            <a:solidFill>
              <a:srgbClr val="34A5DA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3" name="Shape 173"/>
          <p:cNvSpPr/>
          <p:nvPr/>
        </p:nvSpPr>
        <p:spPr>
          <a:xfrm>
            <a:off x="5436089" y="4060756"/>
            <a:ext cx="1843842" cy="38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solidFill>
                  <a:srgbClr val="747474"/>
                </a:solidFill>
              </a:defRPr>
            </a:lvl1pPr>
          </a:lstStyle>
          <a:p>
            <a:pPr/>
            <a:r>
              <a:t>Stable/stable VS</a:t>
            </a:r>
          </a:p>
        </p:txBody>
      </p:sp>
      <p:sp>
        <p:nvSpPr>
          <p:cNvPr id="174" name="Shape 174"/>
          <p:cNvSpPr/>
          <p:nvPr/>
        </p:nvSpPr>
        <p:spPr>
          <a:xfrm>
            <a:off x="10327630" y="2572845"/>
            <a:ext cx="2" cy="3140486"/>
          </a:xfrm>
          <a:prstGeom prst="line">
            <a:avLst/>
          </a:prstGeom>
          <a:ln w="25400">
            <a:solidFill>
              <a:srgbClr val="34A5DA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5" name="Shape 175"/>
          <p:cNvSpPr/>
          <p:nvPr/>
        </p:nvSpPr>
        <p:spPr>
          <a:xfrm>
            <a:off x="10310152" y="4060756"/>
            <a:ext cx="2243297" cy="38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solidFill>
                  <a:srgbClr val="747474"/>
                </a:solidFill>
              </a:defRPr>
            </a:lvl1pPr>
          </a:lstStyle>
          <a:p>
            <a:pPr/>
            <a:r>
              <a:t>Basic H&amp;P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