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Override PartName="/ppt/slides/slide62.xml" ContentType="application/vnd.openxmlformats-officedocument.presentationml.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slides/slide28.xml" ContentType="application/vnd.openxmlformats-officedocument.presentationml.slide+xml"/>
  <Override PartName="/ppt/slides/slide54.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slides/slide61.xml" ContentType="application/vnd.openxmlformats-officedocument.presentationml.slide+xml"/>
  <Override PartName="/ppt/slides/slide44.xml" ContentType="application/vnd.openxmlformats-officedocument.presentationml.slide+xml"/>
  <Override PartName="/ppt/slides/slide27.xml" ContentType="application/vnd.openxmlformats-officedocument.presentationml.slide+xml"/>
  <Override PartName="/ppt/slideLayouts/slideLayout15.xml" ContentType="application/vnd.openxmlformats-officedocument.presentationml.slideLayout+xml"/>
  <Override PartName="/ppt/slides/slide53.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slides/slide12.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slides/slide43.xml" ContentType="application/vnd.openxmlformats-officedocument.presentationml.slide+xml"/>
  <Override PartName="/ppt/slides/slide59.xml" ContentType="application/vnd.openxmlformats-officedocument.presentationml.slide+xml"/>
  <Override PartName="/ppt/slides/slide26.xml" ContentType="application/vnd.openxmlformats-officedocument.presentationml.slide+xml"/>
  <Override PartName="/ppt/slideLayouts/slideLayout14.xml" ContentType="application/vnd.openxmlformats-officedocument.presentationml.slideLayout+xml"/>
  <Override PartName="/ppt/slides/slide52.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slides/slide49.xml" ContentType="application/vnd.openxmlformats-officedocument.presentationml.slide+xml"/>
  <Override PartName="/ppt/slides/slide42.xml" ContentType="application/vnd.openxmlformats-officedocument.presentationml.slide+xml"/>
  <Override PartName="/ppt/slides/slide58.xml" ContentType="application/vnd.openxmlformats-officedocument.presentationml.slide+xml"/>
  <Override PartName="/ppt/slideLayouts/slideLayout13.xml" ContentType="application/vnd.openxmlformats-officedocument.presentationml.slideLayout+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docProps/app.xml" ContentType="application/vnd.openxmlformats-officedocument.extended-properties+xml"/>
  <Override PartName="/ppt/slides/slide48.xml" ContentType="application/vnd.openxmlformats-officedocument.presentationml.slide+xml"/>
  <Override PartName="/ppt/slides/slide41.xml" ContentType="application/vnd.openxmlformats-officedocument.presentationml.slide+xml"/>
  <Override PartName="/ppt/slides/slide57.xml" ContentType="application/vnd.openxmlformats-officedocument.presentationml.slide+xml"/>
  <Override PartName="/ppt/slideLayouts/slideLayout12.xml" ContentType="application/vnd.openxmlformats-officedocument.presentationml.slideLayout+xml"/>
  <Override PartName="/ppt/slides/slide24.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viewProps.xml" ContentType="application/vnd.openxmlformats-officedocument.presentationml.viewProps+xml"/>
  <Default Extension="jpeg" ContentType="image/jpeg"/>
  <Override PartName="/ppt/slides/slide47.xml" ContentType="application/vnd.openxmlformats-officedocument.presentationml.slide+xml"/>
  <Override PartName="/ppt/slides/slide40.xml" ContentType="application/vnd.openxmlformats-officedocument.presentationml.slide+xml"/>
  <Override PartName="/ppt/slides/slide56.xml" ContentType="application/vnd.openxmlformats-officedocument.presentationml.slid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slides/slide15.xml" ContentType="application/vnd.openxmlformats-officedocument.presentationml.slide+xml"/>
  <Override PartName="/ppt/slides/slide63.xml" ContentType="application/vnd.openxmlformats-officedocument.presentationml.slide+xml"/>
  <Override PartName="/ppt/slides/slide46.xml" ContentType="application/vnd.openxmlformats-officedocument.presentationml.slide+xml"/>
  <Override PartName="/ppt/slides/slide29.xml" ContentType="application/vnd.openxmlformats-officedocument.presentationml.slide+xml"/>
  <Override PartName="/ppt/slides/slide55.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847" r:id="rId1"/>
  </p:sldMasterIdLst>
  <p:sldIdLst>
    <p:sldId id="328" r:id="rId2"/>
    <p:sldId id="338" r:id="rId3"/>
    <p:sldId id="336" r:id="rId4"/>
    <p:sldId id="340" r:id="rId5"/>
    <p:sldId id="339" r:id="rId6"/>
    <p:sldId id="329" r:id="rId7"/>
    <p:sldId id="330" r:id="rId8"/>
    <p:sldId id="335" r:id="rId9"/>
    <p:sldId id="331" r:id="rId10"/>
    <p:sldId id="333" r:id="rId11"/>
    <p:sldId id="341" r:id="rId12"/>
    <p:sldId id="342" r:id="rId13"/>
    <p:sldId id="311" r:id="rId14"/>
    <p:sldId id="343" r:id="rId15"/>
    <p:sldId id="256" r:id="rId16"/>
    <p:sldId id="259" r:id="rId17"/>
    <p:sldId id="262" r:id="rId18"/>
    <p:sldId id="293" r:id="rId19"/>
    <p:sldId id="294" r:id="rId20"/>
    <p:sldId id="296" r:id="rId21"/>
    <p:sldId id="295" r:id="rId22"/>
    <p:sldId id="260" r:id="rId23"/>
    <p:sldId id="261" r:id="rId24"/>
    <p:sldId id="264" r:id="rId25"/>
    <p:sldId id="291" r:id="rId26"/>
    <p:sldId id="273" r:id="rId27"/>
    <p:sldId id="286" r:id="rId28"/>
    <p:sldId id="268" r:id="rId29"/>
    <p:sldId id="269" r:id="rId30"/>
    <p:sldId id="267" r:id="rId31"/>
    <p:sldId id="258" r:id="rId32"/>
    <p:sldId id="287" r:id="rId33"/>
    <p:sldId id="288" r:id="rId34"/>
    <p:sldId id="289" r:id="rId35"/>
    <p:sldId id="275" r:id="rId36"/>
    <p:sldId id="266" r:id="rId37"/>
    <p:sldId id="290" r:id="rId38"/>
    <p:sldId id="282" r:id="rId39"/>
    <p:sldId id="292" r:id="rId40"/>
    <p:sldId id="278" r:id="rId41"/>
    <p:sldId id="271" r:id="rId42"/>
    <p:sldId id="344" r:id="rId43"/>
    <p:sldId id="285" r:id="rId44"/>
    <p:sldId id="300" r:id="rId45"/>
    <p:sldId id="299" r:id="rId46"/>
    <p:sldId id="312" r:id="rId47"/>
    <p:sldId id="313" r:id="rId48"/>
    <p:sldId id="314" r:id="rId49"/>
    <p:sldId id="315" r:id="rId50"/>
    <p:sldId id="298" r:id="rId51"/>
    <p:sldId id="301" r:id="rId52"/>
    <p:sldId id="303" r:id="rId53"/>
    <p:sldId id="302" r:id="rId54"/>
    <p:sldId id="297" r:id="rId55"/>
    <p:sldId id="304" r:id="rId56"/>
    <p:sldId id="305" r:id="rId57"/>
    <p:sldId id="306" r:id="rId58"/>
    <p:sldId id="307" r:id="rId59"/>
    <p:sldId id="308" r:id="rId60"/>
    <p:sldId id="309" r:id="rId61"/>
    <p:sldId id="316" r:id="rId62"/>
    <p:sldId id="310" r:id="rId63"/>
    <p:sldId id="257"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598" autoAdjust="0"/>
    <p:restoredTop sz="94672" autoAdjust="0"/>
  </p:normalViewPr>
  <p:slideViewPr>
    <p:cSldViewPr snapToGrid="0" snapToObjects="1">
      <p:cViewPr varScale="1">
        <p:scale>
          <a:sx n="96" d="100"/>
          <a:sy n="96" d="100"/>
        </p:scale>
        <p:origin x="-704" y="-112"/>
      </p:cViewPr>
      <p:guideLst>
        <p:guide orient="horz" pos="2160"/>
        <p:guide pos="2880"/>
      </p:guideLst>
    </p:cSldViewPr>
  </p:slideViewPr>
  <p:outlineViewPr>
    <p:cViewPr>
      <p:scale>
        <a:sx n="33" d="100"/>
        <a:sy n="33" d="100"/>
      </p:scale>
      <p:origin x="0" y="19032"/>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smtClean="0"/>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89D93AA3-9C26-B64A-82D0-944012CF1C02}" type="datetimeFigureOut">
              <a:rPr lang="en-US" smtClean="0"/>
              <a:pPr/>
              <a:t>7/30/15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95DECF-44DB-BF40-9ADD-0065571CBCC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89D93AA3-9C26-B64A-82D0-944012CF1C02}" type="datetimeFigureOut">
              <a:rPr lang="en-US" smtClean="0"/>
              <a:pPr/>
              <a:t>7/30/15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95DECF-44DB-BF40-9ADD-0065571CBCC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89D93AA3-9C26-B64A-82D0-944012CF1C02}" type="datetimeFigureOut">
              <a:rPr lang="en-US" smtClean="0"/>
              <a:pPr/>
              <a:t>7/30/15</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smtClean="0"/>
              <a:t>Click icon to add picture</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89D93AA3-9C26-B64A-82D0-944012CF1C02}" type="datetimeFigureOut">
              <a:rPr lang="en-US" smtClean="0"/>
              <a:pPr/>
              <a:t>7/30/15</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smtClean="0"/>
              <a:t>Click icon to add picture</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smtClean="0"/>
              <a:t>Click icon to add picture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89D93AA3-9C26-B64A-82D0-944012CF1C02}" type="datetimeFigureOut">
              <a:rPr lang="en-US" smtClean="0"/>
              <a:pPr/>
              <a:t>7/30/15</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smtClean="0"/>
              <a:t>Click icon to add picture</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smtClean="0"/>
              <a:t>Click icon to add picture</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smtClean="0"/>
              <a:t>Click icon to add picture</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89D93AA3-9C26-B64A-82D0-944012CF1C02}" type="datetimeFigureOut">
              <a:rPr lang="en-US" smtClean="0"/>
              <a:pPr/>
              <a:t>7/30/15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95DECF-44DB-BF40-9ADD-0065571CBCCD}"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smtClean="0"/>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89D93AA3-9C26-B64A-82D0-944012CF1C02}" type="datetimeFigureOut">
              <a:rPr lang="en-US" smtClean="0"/>
              <a:pPr/>
              <a:t>7/30/15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95DECF-44DB-BF40-9ADD-0065571CBCC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dirty="0"/>
          </a:p>
        </p:txBody>
      </p:sp>
      <p:sp>
        <p:nvSpPr>
          <p:cNvPr id="3" name="Content Placeholder 2"/>
          <p:cNvSpPr>
            <a:spLocks noGrp="1"/>
          </p:cNvSpPr>
          <p:nvPr>
            <p:ph idx="1"/>
          </p:nvPr>
        </p:nvSpPr>
        <p:spPr>
          <a:xfrm>
            <a:off x="675450" y="2257906"/>
            <a:ext cx="8038244" cy="3982697"/>
          </a:xfrm>
        </p:spPr>
        <p:txBody>
          <a:bodyPr/>
          <a:lstStyle>
            <a:lvl1pPr>
              <a:buFontTx/>
              <a:buNone/>
              <a:defRPr sz="2400" b="0" i="0">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10"/>
          </p:nvPr>
        </p:nvSpPr>
        <p:spPr/>
        <p:txBody>
          <a:bodyPr/>
          <a:lstStyle/>
          <a:p>
            <a:fld id="{89D93AA3-9C26-B64A-82D0-944012CF1C02}" type="datetimeFigureOut">
              <a:rPr lang="en-US" smtClean="0"/>
              <a:pPr/>
              <a:t>7/30/15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95DECF-44DB-BF40-9ADD-0065571CBCC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smtClean="0"/>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89D93AA3-9C26-B64A-82D0-944012CF1C02}" type="datetimeFigureOut">
              <a:rPr lang="en-US" smtClean="0"/>
              <a:pPr/>
              <a:t>7/30/15</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smtClean="0"/>
              <a:t>Click icon to add picture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99CB88-5E1A-4FAC-892A-60949ACB1F6F}" type="datetimeFigureOut">
              <a:rPr lang="en-US" smtClean="0"/>
              <a:pPr/>
              <a:t>7/30/15</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1974DF9-AD47-4691-BA21-BBFCE3637A9A}" type="slidenum">
              <a:rPr kumimoji="0" lang="en-US" smtClean="0"/>
              <a:pPr/>
              <a:t>‹#›</a:t>
            </a:fld>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a:xfrm>
            <a:off x="6580094" y="188259"/>
            <a:ext cx="2133600" cy="365125"/>
          </a:xfrm>
        </p:spPr>
        <p:txBody>
          <a:bodyPr/>
          <a:lstStyle/>
          <a:p>
            <a:fld id="{89D93AA3-9C26-B64A-82D0-944012CF1C02}" type="datetimeFigureOut">
              <a:rPr lang="en-US" smtClean="0"/>
              <a:pPr/>
              <a:t>7/30/15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95DECF-44DB-BF40-9ADD-0065571CBCC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a:xfrm>
            <a:off x="6580094" y="188259"/>
            <a:ext cx="2133600" cy="365125"/>
          </a:xfrm>
        </p:spPr>
        <p:txBody>
          <a:bodyPr/>
          <a:lstStyle/>
          <a:p>
            <a:fld id="{89D93AA3-9C26-B64A-82D0-944012CF1C02}" type="datetimeFigureOut">
              <a:rPr lang="en-US" smtClean="0"/>
              <a:pPr/>
              <a:t>7/30/15</a:t>
            </a:fld>
            <a:endParaRPr lang="en-US"/>
          </a:p>
        </p:txBody>
      </p:sp>
      <p:sp>
        <p:nvSpPr>
          <p:cNvPr id="8" name="Footer Placeholder 7"/>
          <p:cNvSpPr>
            <a:spLocks noGrp="1"/>
          </p:cNvSpPr>
          <p:nvPr>
            <p:ph type="ftr" sz="quarter" idx="11"/>
          </p:nvPr>
        </p:nvSpPr>
        <p:spPr>
          <a:xfrm>
            <a:off x="1120588" y="188259"/>
            <a:ext cx="2895600" cy="365125"/>
          </a:xfrm>
        </p:spPr>
        <p:txBody>
          <a:bodyPr/>
          <a:lstStyle/>
          <a:p>
            <a:endParaRPr lang="en-US"/>
          </a:p>
        </p:txBody>
      </p:sp>
      <p:sp>
        <p:nvSpPr>
          <p:cNvPr id="9" name="Slide Number Placeholder 8"/>
          <p:cNvSpPr>
            <a:spLocks noGrp="1"/>
          </p:cNvSpPr>
          <p:nvPr>
            <p:ph type="sldNum" sz="quarter" idx="12"/>
          </p:nvPr>
        </p:nvSpPr>
        <p:spPr/>
        <p:txBody>
          <a:bodyPr/>
          <a:lstStyle/>
          <a:p>
            <a:fld id="{AF95DECF-44DB-BF40-9ADD-0065571CBCCD}" type="slidenum">
              <a:rPr lang="en-US" smtClean="0"/>
              <a:pPr/>
              <a:t>‹#›</a:t>
            </a:fld>
            <a:endParaRPr lang="en-US"/>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89D93AA3-9C26-B64A-82D0-944012CF1C02}" type="datetimeFigureOut">
              <a:rPr lang="en-US" smtClean="0"/>
              <a:pPr/>
              <a:t>7/30/15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95DECF-44DB-BF40-9ADD-0065571CBCC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D93AA3-9C26-B64A-82D0-944012CF1C02}" type="datetimeFigureOut">
              <a:rPr lang="en-US" smtClean="0"/>
              <a:pPr/>
              <a:t>7/30/15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95DECF-44DB-BF40-9ADD-0065571CBCC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89D93AA3-9C26-B64A-82D0-944012CF1C02}" type="datetimeFigureOut">
              <a:rPr lang="en-US" smtClean="0"/>
              <a:pPr/>
              <a:t>7/30/15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95DECF-44DB-BF40-9ADD-0065571CBCC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666656"/>
            <a:ext cx="8913813" cy="914400"/>
          </a:xfrm>
          <a:prstGeom prst="rect">
            <a:avLst/>
          </a:prstGeom>
          <a:solidFill>
            <a:schemeClr val="tx2"/>
          </a:solidFill>
        </p:spPr>
        <p:txBody>
          <a:bodyPr vert="horz" lIns="1188720" tIns="45720" rIns="27432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89D93AA3-9C26-B64A-82D0-944012CF1C02}" type="datetimeFigureOut">
              <a:rPr lang="en-US" smtClean="0"/>
              <a:pPr/>
              <a:t>7/30/15</a:t>
            </a:fld>
            <a:endParaRPr lang="en-US"/>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AF95DECF-44DB-BF40-9ADD-0065571CBCCD}" type="slidenum">
              <a:rPr lang="en-US" smtClean="0"/>
              <a:pPr/>
              <a:t>‹#›</a:t>
            </a:fld>
            <a:endParaRPr lang="en-US"/>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62"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 Id="rId3" Type="http://schemas.openxmlformats.org/officeDocument/2006/relationships/image" Target="../media/image2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 Id="rId3" Type="http://schemas.openxmlformats.org/officeDocument/2006/relationships/image" Target="../media/image3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 Id="rId9" Type="http://schemas.openxmlformats.org/officeDocument/2006/relationships/image" Target="../media/image50.png"/><Relationship Id="rId10"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9.png"/><Relationship Id="rId10"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image" Target="../media/image6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 Id="rId3"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eg"/><Relationship Id="rId3" Type="http://schemas.openxmlformats.org/officeDocument/2006/relationships/image" Target="../media/image8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eg"/></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62.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hop.edu/clinical-pathway/febrile-young-infant-clinical-pathway"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Febrile Patient</a:t>
            </a:r>
            <a:endParaRPr lang="en-US" dirty="0"/>
          </a:p>
        </p:txBody>
      </p:sp>
      <p:sp>
        <p:nvSpPr>
          <p:cNvPr id="3" name="Subtitle 2"/>
          <p:cNvSpPr>
            <a:spLocks noGrp="1"/>
          </p:cNvSpPr>
          <p:nvPr>
            <p:ph type="subTitle" idx="1"/>
          </p:nvPr>
        </p:nvSpPr>
        <p:spPr/>
        <p:txBody>
          <a:bodyPr>
            <a:normAutofit/>
          </a:bodyPr>
          <a:lstStyle/>
          <a:p>
            <a:r>
              <a:rPr lang="en-US" dirty="0" smtClean="0"/>
              <a:t>Ben Kaufman</a:t>
            </a:r>
            <a:br>
              <a:rPr lang="en-US" dirty="0" smtClean="0"/>
            </a:br>
            <a:r>
              <a:rPr lang="en-US" dirty="0" smtClean="0"/>
              <a:t>Kings County / Downstate</a:t>
            </a:r>
            <a:br>
              <a:rPr lang="en-US" dirty="0" smtClean="0"/>
            </a:br>
            <a:r>
              <a:rPr lang="en-US" dirty="0" smtClean="0"/>
              <a:t>Emergency Medicine</a:t>
            </a:r>
            <a:endParaRPr lang="en-US" dirty="0"/>
          </a:p>
        </p:txBody>
      </p:sp>
      <p:pic>
        <p:nvPicPr>
          <p:cNvPr id="7" name="Picture 6" descr="photo 2.JPG"/>
          <p:cNvPicPr>
            <a:picLocks noChangeAspect="1"/>
          </p:cNvPicPr>
          <p:nvPr/>
        </p:nvPicPr>
        <p:blipFill>
          <a:blip r:embed="rId2"/>
          <a:stretch>
            <a:fillRect/>
          </a:stretch>
        </p:blipFill>
        <p:spPr>
          <a:xfrm>
            <a:off x="4965805" y="3911484"/>
            <a:ext cx="3949595" cy="296219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Further Tests &amp; Management</a:t>
            </a:r>
            <a:endParaRPr lang="en-US" dirty="0"/>
          </a:p>
        </p:txBody>
      </p:sp>
      <p:sp>
        <p:nvSpPr>
          <p:cNvPr id="3" name="Content Placeholder 2"/>
          <p:cNvSpPr>
            <a:spLocks noGrp="1"/>
          </p:cNvSpPr>
          <p:nvPr>
            <p:ph idx="1"/>
          </p:nvPr>
        </p:nvSpPr>
        <p:spPr>
          <a:xfrm>
            <a:off x="13362" y="2095786"/>
            <a:ext cx="8038244" cy="3982697"/>
          </a:xfrm>
        </p:spPr>
        <p:txBody>
          <a:bodyPr>
            <a:normAutofit/>
          </a:bodyPr>
          <a:lstStyle/>
          <a:p>
            <a:pPr marL="347472">
              <a:spcBef>
                <a:spcPts val="0"/>
              </a:spcBef>
            </a:pPr>
            <a:r>
              <a:rPr lang="en-US" dirty="0" smtClean="0"/>
              <a:t>Labs: CBC, CMP, VBG, </a:t>
            </a:r>
            <a:r>
              <a:rPr lang="en-US" dirty="0" smtClean="0"/>
              <a:t>Blood </a:t>
            </a:r>
            <a:r>
              <a:rPr lang="en-US" dirty="0" err="1" smtClean="0"/>
              <a:t>Cx</a:t>
            </a:r>
            <a:r>
              <a:rPr lang="en-US" dirty="0" smtClean="0"/>
              <a:t>, UA, </a:t>
            </a:r>
            <a:r>
              <a:rPr lang="en-US" dirty="0" err="1" smtClean="0"/>
              <a:t>Ucx</a:t>
            </a:r>
            <a:r>
              <a:rPr lang="en-US" dirty="0" smtClean="0"/>
              <a:t/>
            </a:r>
            <a:br>
              <a:rPr lang="en-US" dirty="0" smtClean="0"/>
            </a:br>
            <a:endParaRPr lang="en-US" dirty="0" smtClean="0"/>
          </a:p>
          <a:p>
            <a:pPr marL="347472">
              <a:spcBef>
                <a:spcPts val="0"/>
              </a:spcBef>
            </a:pPr>
            <a:r>
              <a:rPr lang="en-US" dirty="0" smtClean="0"/>
              <a:t>Tests: EKG, CXR +/- CT Head, A/P, LP, RUQ US</a:t>
            </a:r>
          </a:p>
          <a:p>
            <a:pPr marL="347472">
              <a:spcBef>
                <a:spcPts val="0"/>
              </a:spcBef>
            </a:pPr>
            <a:endParaRPr lang="en-US" dirty="0" smtClean="0"/>
          </a:p>
          <a:p>
            <a:pPr marL="347472">
              <a:spcBef>
                <a:spcPts val="0"/>
              </a:spcBef>
            </a:pPr>
            <a:r>
              <a:rPr lang="en-US" dirty="0" smtClean="0"/>
              <a:t>Stable: Find source &amp; treat</a:t>
            </a:r>
            <a:r>
              <a:rPr lang="en-US" dirty="0" smtClean="0">
                <a:sym typeface="Wingdings"/>
              </a:rPr>
              <a:t> (H&amp;P, PE, testing)</a:t>
            </a:r>
          </a:p>
          <a:p>
            <a:pPr marL="347472">
              <a:spcBef>
                <a:spcPts val="0"/>
              </a:spcBef>
            </a:pPr>
            <a:endParaRPr lang="en-US" dirty="0" smtClean="0">
              <a:sym typeface="Wingdings"/>
            </a:endParaRPr>
          </a:p>
          <a:p>
            <a:pPr marL="347472">
              <a:spcBef>
                <a:spcPts val="0"/>
              </a:spcBef>
            </a:pPr>
            <a:r>
              <a:rPr lang="en-US" dirty="0" smtClean="0"/>
              <a:t>Unstable: ABCs, IV, O2, monitor </a:t>
            </a:r>
            <a:r>
              <a:rPr lang="en-US" dirty="0" err="1" smtClean="0">
                <a:sym typeface="Wingdings"/>
              </a:rPr>
              <a:t></a:t>
            </a:r>
            <a:r>
              <a:rPr lang="en-US" dirty="0" smtClean="0"/>
              <a:t> RUSH, EGDT</a:t>
            </a:r>
            <a:endParaRPr lang="en-US" dirty="0" smtClean="0">
              <a:sym typeface="Wingdings"/>
            </a:endParaRPr>
          </a:p>
        </p:txBody>
      </p:sp>
      <p:pic>
        <p:nvPicPr>
          <p:cNvPr id="23555" name="Picture 3"/>
          <p:cNvPicPr>
            <a:picLocks noChangeAspect="1" noChangeArrowheads="1"/>
          </p:cNvPicPr>
          <p:nvPr/>
        </p:nvPicPr>
        <p:blipFill>
          <a:blip r:embed="rId2"/>
          <a:srcRect l="6400" t="3200" r="6400" b="6400"/>
          <a:stretch>
            <a:fillRect/>
          </a:stretch>
        </p:blipFill>
        <p:spPr bwMode="auto">
          <a:xfrm>
            <a:off x="6888098" y="2175166"/>
            <a:ext cx="2212043" cy="2583180"/>
          </a:xfrm>
          <a:prstGeom prst="rect">
            <a:avLst/>
          </a:prstGeom>
          <a:noFill/>
          <a:ln w="9525">
            <a:noFill/>
            <a:miter lim="800000"/>
            <a:headEnd/>
            <a:tailEnd/>
          </a:ln>
          <a:effectLst/>
        </p:spPr>
      </p:pic>
      <p:pic>
        <p:nvPicPr>
          <p:cNvPr id="23556" name="Picture 4"/>
          <p:cNvPicPr>
            <a:picLocks noChangeAspect="1" noChangeArrowheads="1"/>
          </p:cNvPicPr>
          <p:nvPr/>
        </p:nvPicPr>
        <p:blipFill>
          <a:blip r:embed="rId3"/>
          <a:srcRect/>
          <a:stretch>
            <a:fillRect/>
          </a:stretch>
        </p:blipFill>
        <p:spPr bwMode="auto">
          <a:xfrm>
            <a:off x="6888118" y="2174074"/>
            <a:ext cx="2212043" cy="2584261"/>
          </a:xfrm>
          <a:prstGeom prst="rect">
            <a:avLst/>
          </a:prstGeom>
          <a:noFill/>
          <a:ln w="9525">
            <a:noFill/>
            <a:miter lim="800000"/>
            <a:headEnd/>
            <a:tailEnd/>
          </a:ln>
          <a:effectLst/>
        </p:spPr>
      </p:pic>
      <p:sp>
        <p:nvSpPr>
          <p:cNvPr id="8" name="Rectangle 7"/>
          <p:cNvSpPr/>
          <p:nvPr/>
        </p:nvSpPr>
        <p:spPr>
          <a:xfrm>
            <a:off x="618403" y="5052766"/>
            <a:ext cx="4572000" cy="1200329"/>
          </a:xfrm>
          <a:prstGeom prst="rect">
            <a:avLst/>
          </a:prstGeom>
        </p:spPr>
        <p:txBody>
          <a:bodyPr>
            <a:spAutoFit/>
          </a:bodyPr>
          <a:lstStyle/>
          <a:p>
            <a:pPr marL="347472">
              <a:spcBef>
                <a:spcPts val="0"/>
              </a:spcBef>
            </a:pPr>
            <a:r>
              <a:rPr lang="en-US" dirty="0" smtClean="0"/>
              <a:t>Antibiotics</a:t>
            </a:r>
            <a:br>
              <a:rPr lang="en-US" dirty="0" smtClean="0"/>
            </a:br>
            <a:r>
              <a:rPr lang="en-US" dirty="0" smtClean="0"/>
              <a:t>CAP</a:t>
            </a:r>
            <a:r>
              <a:rPr lang="en-US" dirty="0" smtClean="0"/>
              <a:t>: </a:t>
            </a:r>
            <a:r>
              <a:rPr lang="en-US" dirty="0" err="1" smtClean="0"/>
              <a:t>Cef/Azithro</a:t>
            </a:r>
            <a:endParaRPr lang="en-US" dirty="0" smtClean="0"/>
          </a:p>
          <a:p>
            <a:pPr marL="347472">
              <a:spcBef>
                <a:spcPts val="0"/>
              </a:spcBef>
            </a:pPr>
            <a:r>
              <a:rPr lang="en-US" dirty="0" smtClean="0"/>
              <a:t>HCAP: </a:t>
            </a:r>
            <a:r>
              <a:rPr lang="en-US" dirty="0" err="1" smtClean="0"/>
              <a:t>Vanc/Zosyn</a:t>
            </a:r>
            <a:r>
              <a:rPr lang="en-US" dirty="0" err="1" smtClean="0"/>
              <a:t>/Azithro</a:t>
            </a:r>
            <a:r>
              <a:rPr lang="en-US" dirty="0" smtClean="0"/>
              <a:t/>
            </a:r>
            <a:br>
              <a:rPr lang="en-US" dirty="0" smtClean="0"/>
            </a:br>
            <a:r>
              <a:rPr lang="en-US" dirty="0" smtClean="0"/>
              <a:t>CNS: </a:t>
            </a:r>
            <a:r>
              <a:rPr lang="en-US" dirty="0" err="1" smtClean="0"/>
              <a:t>Vanc/Cefep</a:t>
            </a:r>
            <a:r>
              <a:rPr lang="en-US" dirty="0" smtClean="0"/>
              <a:t> +/- Amp, </a:t>
            </a:r>
            <a:r>
              <a:rPr lang="en-US" dirty="0" err="1" smtClean="0"/>
              <a:t>Acyclo</a:t>
            </a:r>
            <a:endParaRPr lang="en-US" dirty="0" smtClean="0"/>
          </a:p>
        </p:txBody>
      </p:sp>
      <p:sp>
        <p:nvSpPr>
          <p:cNvPr id="9" name="Rectangle 8"/>
          <p:cNvSpPr/>
          <p:nvPr/>
        </p:nvSpPr>
        <p:spPr>
          <a:xfrm>
            <a:off x="4774082" y="5342441"/>
            <a:ext cx="4572000" cy="923330"/>
          </a:xfrm>
          <a:prstGeom prst="rect">
            <a:avLst/>
          </a:prstGeom>
        </p:spPr>
        <p:txBody>
          <a:bodyPr>
            <a:spAutoFit/>
          </a:bodyPr>
          <a:lstStyle/>
          <a:p>
            <a:pPr marL="347472">
              <a:spcBef>
                <a:spcPts val="0"/>
              </a:spcBef>
            </a:pPr>
            <a:r>
              <a:rPr lang="en-US" dirty="0" smtClean="0"/>
              <a:t>Renal: </a:t>
            </a:r>
            <a:r>
              <a:rPr lang="en-US" dirty="0" err="1" smtClean="0"/>
              <a:t>Cipro/Zosyn</a:t>
            </a:r>
            <a:endParaRPr lang="en-US" dirty="0" smtClean="0"/>
          </a:p>
          <a:p>
            <a:pPr marL="347472">
              <a:spcBef>
                <a:spcPts val="0"/>
              </a:spcBef>
            </a:pPr>
            <a:r>
              <a:rPr lang="en-US" dirty="0" smtClean="0"/>
              <a:t>Abdomen: </a:t>
            </a:r>
            <a:r>
              <a:rPr lang="en-US" dirty="0" err="1" smtClean="0"/>
              <a:t>Cef</a:t>
            </a:r>
            <a:r>
              <a:rPr lang="en-US" dirty="0" smtClean="0"/>
              <a:t>/Metro</a:t>
            </a:r>
          </a:p>
          <a:p>
            <a:pPr marL="347472">
              <a:spcBef>
                <a:spcPts val="0"/>
              </a:spcBef>
            </a:pPr>
            <a:r>
              <a:rPr lang="en-US" dirty="0" smtClean="0"/>
              <a:t>Skin (MRSA): </a:t>
            </a:r>
            <a:r>
              <a:rPr lang="en-US" dirty="0" err="1" smtClean="0"/>
              <a:t>Vanc</a:t>
            </a:r>
            <a:endParaRPr lang="en-US" dirty="0" smtClean="0">
              <a:sym typeface="Wingding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Early Goal Directed Therapy</a:t>
            </a:r>
            <a:endParaRPr lang="en-US" dirty="0"/>
          </a:p>
        </p:txBody>
      </p:sp>
      <p:pic>
        <p:nvPicPr>
          <p:cNvPr id="4" name="Content Placeholder 3" descr="Screen shot 2015-07-30 at 9.53.54 PM.png"/>
          <p:cNvPicPr>
            <a:picLocks noGrp="1" noChangeAspect="1"/>
          </p:cNvPicPr>
          <p:nvPr>
            <p:ph idx="1"/>
          </p:nvPr>
        </p:nvPicPr>
        <p:blipFill>
          <a:blip r:embed="rId2"/>
          <a:srcRect l="-52824" r="-52824"/>
          <a:stretch>
            <a:fillRect/>
          </a:stretch>
        </p:blipFill>
        <p:spPr>
          <a:xfrm>
            <a:off x="-1577939" y="1699860"/>
            <a:ext cx="9791689" cy="4851474"/>
          </a:xfrm>
        </p:spPr>
      </p:pic>
      <p:sp>
        <p:nvSpPr>
          <p:cNvPr id="5" name="Content Placeholder 2"/>
          <p:cNvSpPr txBox="1">
            <a:spLocks/>
          </p:cNvSpPr>
          <p:nvPr/>
        </p:nvSpPr>
        <p:spPr>
          <a:xfrm>
            <a:off x="5706917" y="1972456"/>
            <a:ext cx="3585715" cy="1393314"/>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ts val="0"/>
              </a:spcBef>
              <a:spcAft>
                <a:spcPts val="0"/>
              </a:spcAft>
              <a:buClr>
                <a:schemeClr val="accent1"/>
              </a:buClr>
              <a:buSzTx/>
              <a:buFontTx/>
              <a:buNone/>
              <a:tabLst/>
              <a:defRPr/>
            </a:pPr>
            <a:r>
              <a:rPr kumimoji="0" lang="en-US" sz="2000" b="1" i="0" u="none" strike="noStrike" kern="1200" cap="none" spc="0" normalizeH="0" baseline="0" noProof="0" dirty="0" smtClean="0">
                <a:ln>
                  <a:noFill/>
                </a:ln>
                <a:solidFill>
                  <a:schemeClr val="tx2"/>
                </a:solidFill>
                <a:effectLst/>
                <a:uLnTx/>
                <a:uFillTx/>
                <a:latin typeface="+mn-lt"/>
                <a:ea typeface="+mn-ea"/>
                <a:cs typeface="+mn-cs"/>
              </a:rPr>
              <a:t>Rivers</a:t>
            </a:r>
            <a:r>
              <a:rPr kumimoji="0" lang="en-US" sz="2000" b="1" i="0" u="none" strike="noStrike" kern="1200" cap="none" spc="0" normalizeH="0" noProof="0" dirty="0" smtClean="0">
                <a:ln>
                  <a:noFill/>
                </a:ln>
                <a:solidFill>
                  <a:schemeClr val="tx2"/>
                </a:solidFill>
                <a:effectLst/>
                <a:uLnTx/>
                <a:uFillTx/>
                <a:latin typeface="+mn-lt"/>
                <a:ea typeface="+mn-ea"/>
                <a:cs typeface="+mn-cs"/>
              </a:rPr>
              <a:t> Trial (NEJM, 2001)</a:t>
            </a:r>
          </a:p>
          <a:p>
            <a:pPr marL="342900" marR="0" lvl="0" indent="-342900" algn="l" defTabSz="914400" rtl="0" eaLnBrk="1" fontAlgn="auto" latinLnBrk="0" hangingPunct="1">
              <a:lnSpc>
                <a:spcPct val="100000"/>
              </a:lnSpc>
              <a:spcBef>
                <a:spcPts val="0"/>
              </a:spcBef>
              <a:spcAft>
                <a:spcPts val="0"/>
              </a:spcAft>
              <a:buClr>
                <a:schemeClr val="accent1"/>
              </a:buClr>
              <a:buSzTx/>
              <a:buFontTx/>
              <a:buNone/>
              <a:tabLst/>
              <a:defRPr/>
            </a:pPr>
            <a:r>
              <a:rPr kumimoji="0" lang="en-US" sz="2000" b="0" i="0" u="none" strike="noStrike" kern="1200" cap="none" spc="0" normalizeH="0" noProof="0" dirty="0" smtClean="0">
                <a:ln>
                  <a:noFill/>
                </a:ln>
                <a:solidFill>
                  <a:schemeClr val="tx2"/>
                </a:solidFill>
                <a:effectLst/>
                <a:uLnTx/>
                <a:uFillTx/>
                <a:latin typeface="+mn-lt"/>
                <a:ea typeface="+mn-ea"/>
                <a:cs typeface="+mn-cs"/>
              </a:rPr>
              <a:t>Mortality </a:t>
            </a:r>
            <a:r>
              <a:rPr kumimoji="0" lang="en-US" sz="2000" b="0" i="0" u="none" strike="noStrike" kern="1200" cap="none" spc="0" normalizeH="0" noProof="0" dirty="0" smtClean="0">
                <a:ln>
                  <a:noFill/>
                </a:ln>
                <a:solidFill>
                  <a:schemeClr val="tx2"/>
                </a:solidFill>
                <a:effectLst/>
                <a:uLnTx/>
                <a:uFillTx/>
                <a:latin typeface="Wingdings"/>
                <a:ea typeface="Wingdings"/>
                <a:cs typeface="Wingdings"/>
              </a:rPr>
              <a:t></a:t>
            </a:r>
            <a:r>
              <a:rPr kumimoji="0" lang="en-US" sz="2000" b="0" i="0" u="none" strike="noStrike" kern="1200" cap="none" spc="0" normalizeH="0" noProof="0" dirty="0" smtClean="0">
                <a:ln>
                  <a:noFill/>
                </a:ln>
                <a:solidFill>
                  <a:schemeClr val="tx2"/>
                </a:solidFill>
                <a:effectLst/>
                <a:uLnTx/>
                <a:uFillTx/>
                <a:latin typeface="+mn-lt"/>
                <a:ea typeface="+mn-ea"/>
                <a:cs typeface="+mn-cs"/>
              </a:rPr>
              <a:t>46%</a:t>
            </a:r>
            <a:r>
              <a:rPr kumimoji="0" lang="en-US" sz="2000" b="0" i="0" u="none" strike="noStrike" kern="1200" cap="none" spc="0" normalizeH="0" noProof="0" dirty="0" smtClean="0">
                <a:ln>
                  <a:noFill/>
                </a:ln>
                <a:solidFill>
                  <a:schemeClr val="tx2"/>
                </a:solidFill>
                <a:effectLst/>
                <a:uLnTx/>
                <a:uFillTx/>
                <a:latin typeface="+mn-lt"/>
                <a:ea typeface="+mn-ea"/>
                <a:cs typeface="+mn-cs"/>
                <a:sym typeface="Wingdings"/>
              </a:rPr>
              <a:t>30%</a:t>
            </a:r>
            <a:endParaRPr kumimoji="0" lang="en-US" sz="2000" b="0" i="0" u="none" strike="noStrike" kern="1200" cap="none" spc="0" normalizeH="0" baseline="0" noProof="0" dirty="0" smtClean="0">
              <a:ln>
                <a:noFill/>
              </a:ln>
              <a:solidFill>
                <a:schemeClr val="tx2"/>
              </a:solidFill>
              <a:effectLst/>
              <a:uLnTx/>
              <a:uFillTx/>
              <a:latin typeface="+mn-lt"/>
              <a:ea typeface="+mn-ea"/>
              <a:cs typeface="+mn-cs"/>
            </a:endParaRPr>
          </a:p>
        </p:txBody>
      </p:sp>
      <p:sp>
        <p:nvSpPr>
          <p:cNvPr id="6" name="Content Placeholder 2"/>
          <p:cNvSpPr txBox="1">
            <a:spLocks/>
          </p:cNvSpPr>
          <p:nvPr/>
        </p:nvSpPr>
        <p:spPr>
          <a:xfrm>
            <a:off x="5693405" y="3433320"/>
            <a:ext cx="3585715" cy="1393314"/>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ts val="0"/>
              </a:spcBef>
              <a:spcAft>
                <a:spcPts val="0"/>
              </a:spcAft>
              <a:buClr>
                <a:schemeClr val="accent1"/>
              </a:buClr>
              <a:buSzTx/>
              <a:buFontTx/>
              <a:buNone/>
              <a:tabLst/>
              <a:defRPr/>
            </a:pPr>
            <a:r>
              <a:rPr kumimoji="0" lang="en-US" sz="2000" b="1" i="0" u="none" strike="noStrike" kern="1200" cap="none" spc="0" normalizeH="0" baseline="0" noProof="0" dirty="0" err="1" smtClean="0">
                <a:ln>
                  <a:noFill/>
                </a:ln>
                <a:solidFill>
                  <a:schemeClr val="tx2"/>
                </a:solidFill>
                <a:effectLst/>
                <a:uLnTx/>
                <a:uFillTx/>
                <a:latin typeface="+mn-lt"/>
                <a:ea typeface="+mn-ea"/>
                <a:cs typeface="+mn-cs"/>
              </a:rPr>
              <a:t>ProCESS</a:t>
            </a:r>
            <a:r>
              <a:rPr kumimoji="0" lang="en-US" sz="2000" b="1" i="0" u="none" strike="noStrike" kern="1200" cap="none" spc="0" normalizeH="0" noProof="0" dirty="0" smtClean="0">
                <a:ln>
                  <a:noFill/>
                </a:ln>
                <a:solidFill>
                  <a:schemeClr val="tx2"/>
                </a:solidFill>
                <a:effectLst/>
                <a:uLnTx/>
                <a:uFillTx/>
                <a:latin typeface="+mn-lt"/>
                <a:ea typeface="+mn-ea"/>
                <a:cs typeface="+mn-cs"/>
              </a:rPr>
              <a:t> Trial (NEJM, 2014)</a:t>
            </a:r>
          </a:p>
          <a:p>
            <a:pPr marL="342900" marR="0" lvl="0" indent="-342900" algn="l" defTabSz="914400" rtl="0" eaLnBrk="1" fontAlgn="auto" latinLnBrk="0" hangingPunct="1">
              <a:lnSpc>
                <a:spcPct val="100000"/>
              </a:lnSpc>
              <a:spcBef>
                <a:spcPts val="0"/>
              </a:spcBef>
              <a:spcAft>
                <a:spcPts val="0"/>
              </a:spcAft>
              <a:buClr>
                <a:schemeClr val="accent1"/>
              </a:buClr>
              <a:buSzTx/>
              <a:buFontTx/>
              <a:buNone/>
              <a:tabLst/>
              <a:defRPr/>
            </a:pPr>
            <a:r>
              <a:rPr lang="en-US" sz="2000" dirty="0" smtClean="0">
                <a:solidFill>
                  <a:schemeClr val="tx2"/>
                </a:solidFill>
              </a:rPr>
              <a:t>Recent challenge to EGDT</a:t>
            </a:r>
            <a:endParaRPr kumimoji="0" lang="en-US" sz="2000" b="0" i="0" u="none" strike="noStrike" kern="1200" cap="none" spc="0" normalizeH="0" baseline="0" noProof="0" dirty="0" smtClean="0">
              <a:ln>
                <a:noFill/>
              </a:ln>
              <a:solidFill>
                <a:schemeClr val="tx2"/>
              </a:solidFill>
              <a:effectLst/>
              <a:uLnTx/>
              <a:uFillTx/>
              <a:latin typeface="+mn-lt"/>
              <a:ea typeface="+mn-ea"/>
              <a:cs typeface="+mn-cs"/>
            </a:endParaRPr>
          </a:p>
        </p:txBody>
      </p:sp>
      <p:sp>
        <p:nvSpPr>
          <p:cNvPr id="7" name="Content Placeholder 2"/>
          <p:cNvSpPr txBox="1">
            <a:spLocks/>
          </p:cNvSpPr>
          <p:nvPr/>
        </p:nvSpPr>
        <p:spPr>
          <a:xfrm>
            <a:off x="5697173" y="4948446"/>
            <a:ext cx="3585715" cy="1602888"/>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ts val="0"/>
              </a:spcBef>
              <a:spcAft>
                <a:spcPts val="0"/>
              </a:spcAft>
              <a:buClr>
                <a:schemeClr val="accent1"/>
              </a:buClr>
              <a:buSzTx/>
              <a:buFontTx/>
              <a:buNone/>
              <a:tabLst/>
              <a:defRPr/>
            </a:pPr>
            <a:r>
              <a:rPr kumimoji="0" lang="en-US" sz="2000" b="1" i="0" u="none" strike="noStrike" kern="1200" cap="none" spc="0" normalizeH="0" baseline="0" noProof="0" dirty="0" smtClean="0">
                <a:ln>
                  <a:noFill/>
                </a:ln>
                <a:solidFill>
                  <a:schemeClr val="tx2"/>
                </a:solidFill>
                <a:effectLst/>
                <a:uLnTx/>
                <a:uFillTx/>
                <a:latin typeface="+mn-lt"/>
                <a:ea typeface="+mn-ea"/>
                <a:cs typeface="+mn-cs"/>
              </a:rPr>
              <a:t>Bottom Line:</a:t>
            </a:r>
          </a:p>
          <a:p>
            <a:pPr marL="342900" marR="0" lvl="0" indent="-342900" algn="l" defTabSz="914400" rtl="0" eaLnBrk="1" fontAlgn="auto" latinLnBrk="0" hangingPunct="1">
              <a:lnSpc>
                <a:spcPct val="100000"/>
              </a:lnSpc>
              <a:spcBef>
                <a:spcPts val="0"/>
              </a:spcBef>
              <a:spcAft>
                <a:spcPts val="0"/>
              </a:spcAft>
              <a:buClr>
                <a:schemeClr val="accent1"/>
              </a:buClr>
              <a:buSzTx/>
              <a:buFontTx/>
              <a:buNone/>
              <a:tabLst/>
              <a:defRPr/>
            </a:pPr>
            <a:r>
              <a:rPr lang="en-US" sz="2000" dirty="0" smtClean="0">
                <a:solidFill>
                  <a:schemeClr val="tx2"/>
                </a:solidFill>
              </a:rPr>
              <a:t>Early recognition</a:t>
            </a:r>
          </a:p>
          <a:p>
            <a:pPr marL="342900" marR="0" lvl="0" indent="-342900" algn="l" defTabSz="914400" rtl="0" eaLnBrk="1" fontAlgn="auto" latinLnBrk="0" hangingPunct="1">
              <a:lnSpc>
                <a:spcPct val="100000"/>
              </a:lnSpc>
              <a:spcBef>
                <a:spcPts val="0"/>
              </a:spcBef>
              <a:spcAft>
                <a:spcPts val="0"/>
              </a:spcAft>
              <a:buClr>
                <a:schemeClr val="accent1"/>
              </a:buClr>
              <a:buSzTx/>
              <a:buFontTx/>
              <a:buNone/>
              <a:tabLst/>
              <a:defRPr/>
            </a:pPr>
            <a:r>
              <a:rPr kumimoji="0" lang="en-US" sz="2000" i="0" u="none" strike="noStrike" kern="1200" cap="none" spc="0" normalizeH="0" noProof="0" dirty="0" smtClean="0">
                <a:ln>
                  <a:noFill/>
                </a:ln>
                <a:solidFill>
                  <a:schemeClr val="tx2"/>
                </a:solidFill>
                <a:effectLst/>
                <a:uLnTx/>
                <a:uFillTx/>
                <a:latin typeface="+mn-lt"/>
                <a:ea typeface="+mn-ea"/>
                <a:cs typeface="+mn-cs"/>
              </a:rPr>
              <a:t>Early </a:t>
            </a:r>
            <a:r>
              <a:rPr lang="en-US" sz="2000" dirty="0" smtClean="0">
                <a:solidFill>
                  <a:schemeClr val="tx2"/>
                </a:solidFill>
              </a:rPr>
              <a:t>IV Fluids</a:t>
            </a:r>
          </a:p>
          <a:p>
            <a:pPr marL="342900" marR="0" lvl="0" indent="-342900" algn="l" defTabSz="914400" rtl="0" eaLnBrk="1" fontAlgn="auto" latinLnBrk="0" hangingPunct="1">
              <a:lnSpc>
                <a:spcPct val="100000"/>
              </a:lnSpc>
              <a:spcBef>
                <a:spcPts val="0"/>
              </a:spcBef>
              <a:spcAft>
                <a:spcPts val="0"/>
              </a:spcAft>
              <a:buClr>
                <a:schemeClr val="accent1"/>
              </a:buClr>
              <a:buSzTx/>
              <a:buFontTx/>
              <a:buNone/>
              <a:tabLst/>
              <a:defRPr/>
            </a:pPr>
            <a:r>
              <a:rPr kumimoji="0" lang="en-US" sz="2000" i="0" u="none" strike="noStrike" kern="1200" cap="none" spc="0" normalizeH="0" noProof="0" dirty="0" smtClean="0">
                <a:ln>
                  <a:noFill/>
                </a:ln>
                <a:solidFill>
                  <a:schemeClr val="tx2"/>
                </a:solidFill>
                <a:effectLst/>
                <a:uLnTx/>
                <a:uFillTx/>
                <a:latin typeface="+mn-lt"/>
                <a:ea typeface="+mn-ea"/>
                <a:cs typeface="+mn-cs"/>
              </a:rPr>
              <a:t>Early ABX</a:t>
            </a:r>
          </a:p>
          <a:p>
            <a:pPr marL="342900" marR="0" lvl="0" indent="-342900" algn="l" defTabSz="914400" rtl="0" eaLnBrk="1" fontAlgn="auto" latinLnBrk="0" hangingPunct="1">
              <a:lnSpc>
                <a:spcPct val="100000"/>
              </a:lnSpc>
              <a:spcBef>
                <a:spcPts val="0"/>
              </a:spcBef>
              <a:spcAft>
                <a:spcPts val="0"/>
              </a:spcAft>
              <a:buClr>
                <a:schemeClr val="accent1"/>
              </a:buClr>
              <a:buSzTx/>
              <a:buFontTx/>
              <a:buNone/>
              <a:tabLst/>
              <a:defRPr/>
            </a:pPr>
            <a:endParaRPr kumimoji="0" lang="en-US" sz="2000" i="0" u="none" strike="noStrike" kern="1200" cap="none" spc="0" normalizeH="0" noProof="0" dirty="0" smtClean="0">
              <a:ln>
                <a:noFill/>
              </a:ln>
              <a:solidFill>
                <a:schemeClr val="tx2"/>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Rapid US for Shock &amp; Hypotension</a:t>
            </a:r>
            <a:endParaRPr lang="en-US" dirty="0"/>
          </a:p>
        </p:txBody>
      </p:sp>
      <p:pic>
        <p:nvPicPr>
          <p:cNvPr id="4" name="Content Placeholder 3" descr="Screen shot 2015-07-30 at 9.56.22 PM.png"/>
          <p:cNvPicPr>
            <a:picLocks noGrp="1" noChangeAspect="1"/>
          </p:cNvPicPr>
          <p:nvPr>
            <p:ph idx="1"/>
          </p:nvPr>
        </p:nvPicPr>
        <p:blipFill>
          <a:blip r:embed="rId2"/>
          <a:srcRect l="-18098" r="-18098"/>
          <a:stretch>
            <a:fillRect/>
          </a:stretch>
        </p:blipFill>
        <p:spPr>
          <a:xfrm>
            <a:off x="675450" y="2125606"/>
            <a:ext cx="8038244" cy="3982697"/>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 to the Case</a:t>
            </a:r>
            <a:endParaRPr lang="en-US" dirty="0"/>
          </a:p>
        </p:txBody>
      </p:sp>
      <p:sp>
        <p:nvSpPr>
          <p:cNvPr id="3" name="Content Placeholder 2"/>
          <p:cNvSpPr>
            <a:spLocks noGrp="1"/>
          </p:cNvSpPr>
          <p:nvPr>
            <p:ph idx="1"/>
          </p:nvPr>
        </p:nvSpPr>
        <p:spPr>
          <a:xfrm>
            <a:off x="-251330" y="1779506"/>
            <a:ext cx="9276277" cy="4037737"/>
          </a:xfrm>
        </p:spPr>
        <p:txBody>
          <a:bodyPr>
            <a:normAutofit/>
          </a:bodyPr>
          <a:lstStyle/>
          <a:p>
            <a:pPr lvl="1"/>
            <a:r>
              <a:rPr lang="en-US" sz="2000" dirty="0" smtClean="0"/>
              <a:t>IV, O2,</a:t>
            </a:r>
            <a:r>
              <a:rPr lang="en-US" sz="2000" dirty="0" smtClean="0"/>
              <a:t> monitor with labs, cultures sent started on </a:t>
            </a:r>
            <a:r>
              <a:rPr lang="en-US" sz="2000" dirty="0" err="1" smtClean="0"/>
              <a:t>Vanc/Zosyn</a:t>
            </a:r>
            <a:r>
              <a:rPr lang="en-US" sz="2000" dirty="0" smtClean="0"/>
              <a:t>, 2L IVF</a:t>
            </a:r>
            <a:r>
              <a:rPr lang="en-US" sz="2000" dirty="0" smtClean="0"/>
              <a:t>.</a:t>
            </a:r>
          </a:p>
          <a:p>
            <a:pPr lvl="1"/>
            <a:endParaRPr lang="en-US" sz="2000" dirty="0" smtClean="0"/>
          </a:p>
          <a:p>
            <a:pPr lvl="1"/>
            <a:endParaRPr lang="en-US" sz="2000" dirty="0" smtClean="0"/>
          </a:p>
          <a:p>
            <a:pPr lvl="1"/>
            <a:r>
              <a:rPr lang="en-US" sz="2000" dirty="0" smtClean="0"/>
              <a:t>Labs showed elevated white count, </a:t>
            </a:r>
            <a:r>
              <a:rPr lang="en-US" sz="2000" dirty="0" err="1" smtClean="0"/>
              <a:t>bacteriuria</a:t>
            </a:r>
            <a:r>
              <a:rPr lang="en-US" sz="2000" dirty="0" smtClean="0"/>
              <a:t> and a rise in </a:t>
            </a:r>
            <a:r>
              <a:rPr lang="en-US" sz="2000" dirty="0" err="1" smtClean="0"/>
              <a:t>creatinine</a:t>
            </a:r>
            <a:r>
              <a:rPr lang="en-US" sz="2000" dirty="0" smtClean="0"/>
              <a:t>.</a:t>
            </a:r>
          </a:p>
          <a:p>
            <a:pPr lvl="1"/>
            <a:endParaRPr lang="en-US" sz="2000" dirty="0" smtClean="0"/>
          </a:p>
          <a:p>
            <a:pPr lvl="1"/>
            <a:endParaRPr lang="en-US" sz="2000" dirty="0" smtClean="0"/>
          </a:p>
          <a:p>
            <a:pPr lvl="1"/>
            <a:r>
              <a:rPr lang="en-US" sz="2000" dirty="0" smtClean="0"/>
              <a:t>Pt was admitted to the floor for  Severe Sepsis from her UTI.</a:t>
            </a:r>
          </a:p>
          <a:p>
            <a:pPr lvl="1"/>
            <a:r>
              <a:rPr lang="en-US" sz="2000" dirty="0" smtClean="0"/>
              <a:t/>
            </a:r>
            <a:br>
              <a:rPr lang="en-US" sz="2000" dirty="0" smtClean="0"/>
            </a:br>
            <a:endParaRPr lang="en-US" sz="2000" dirty="0" smtClean="0"/>
          </a:p>
          <a:p>
            <a:pPr lvl="1"/>
            <a:r>
              <a:rPr lang="en-US" sz="2000" dirty="0" smtClean="0"/>
              <a:t>Returned home after unremarkable hospital course. </a:t>
            </a:r>
          </a:p>
        </p:txBody>
      </p:sp>
      <p:pic>
        <p:nvPicPr>
          <p:cNvPr id="4" name="Picture 2"/>
          <p:cNvPicPr>
            <a:picLocks noChangeAspect="1" noChangeArrowheads="1"/>
          </p:cNvPicPr>
          <p:nvPr/>
        </p:nvPicPr>
        <p:blipFill>
          <a:blip r:embed="rId2"/>
          <a:srcRect l="1440" t="1361" r="1440" b="4083"/>
          <a:stretch>
            <a:fillRect/>
          </a:stretch>
        </p:blipFill>
        <p:spPr bwMode="auto">
          <a:xfrm>
            <a:off x="6853439" y="4484904"/>
            <a:ext cx="2113285" cy="217684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Home Points</a:t>
            </a:r>
            <a:endParaRPr lang="en-US" dirty="0"/>
          </a:p>
        </p:txBody>
      </p:sp>
      <p:sp>
        <p:nvSpPr>
          <p:cNvPr id="3" name="Content Placeholder 2"/>
          <p:cNvSpPr>
            <a:spLocks noGrp="1"/>
          </p:cNvSpPr>
          <p:nvPr>
            <p:ph idx="1"/>
          </p:nvPr>
        </p:nvSpPr>
        <p:spPr>
          <a:xfrm>
            <a:off x="291837" y="1781626"/>
            <a:ext cx="9192787" cy="4581907"/>
          </a:xfrm>
        </p:spPr>
        <p:txBody>
          <a:bodyPr>
            <a:normAutofit/>
          </a:bodyPr>
          <a:lstStyle/>
          <a:p>
            <a:pPr>
              <a:spcAft>
                <a:spcPts val="2000"/>
              </a:spcAft>
            </a:pPr>
            <a:r>
              <a:rPr lang="en-US" dirty="0" smtClean="0"/>
              <a:t>Fever </a:t>
            </a:r>
            <a:r>
              <a:rPr lang="en-US" dirty="0" smtClean="0"/>
              <a:t>can have many sources, including non-infectious. </a:t>
            </a:r>
            <a:endParaRPr lang="en-US" dirty="0" smtClean="0"/>
          </a:p>
          <a:p>
            <a:pPr>
              <a:spcAft>
                <a:spcPts val="2000"/>
              </a:spcAft>
            </a:pPr>
            <a:r>
              <a:rPr lang="en-US" dirty="0" smtClean="0"/>
              <a:t>The SIRS criteria </a:t>
            </a:r>
            <a:r>
              <a:rPr lang="en-US" dirty="0" smtClean="0"/>
              <a:t>can identify the progression to sepsis. </a:t>
            </a:r>
            <a:endParaRPr lang="en-US" dirty="0" smtClean="0"/>
          </a:p>
          <a:p>
            <a:pPr>
              <a:spcAft>
                <a:spcPts val="2000"/>
              </a:spcAft>
            </a:pPr>
            <a:r>
              <a:rPr lang="en-US" dirty="0" smtClean="0"/>
              <a:t>Identify and treat the source in stable patients. </a:t>
            </a:r>
            <a:endParaRPr lang="en-US" dirty="0" smtClean="0"/>
          </a:p>
          <a:p>
            <a:pPr>
              <a:spcAft>
                <a:spcPts val="2000"/>
              </a:spcAft>
            </a:pPr>
            <a:r>
              <a:rPr lang="en-US" dirty="0" smtClean="0"/>
              <a:t>Sepsis should receive early IVF, ABX. </a:t>
            </a:r>
          </a:p>
          <a:p>
            <a:pPr>
              <a:spcAft>
                <a:spcPts val="2000"/>
              </a:spcAft>
            </a:pPr>
            <a:endParaRPr lang="en-US" dirty="0" smtClean="0"/>
          </a:p>
        </p:txBody>
      </p:sp>
      <p:pic>
        <p:nvPicPr>
          <p:cNvPr id="91138" name="Picture 2"/>
          <p:cNvPicPr>
            <a:picLocks noChangeAspect="1" noChangeArrowheads="1"/>
          </p:cNvPicPr>
          <p:nvPr/>
        </p:nvPicPr>
        <p:blipFill>
          <a:blip r:embed="rId2"/>
          <a:srcRect l="3013" r="3013" b="3412"/>
          <a:stretch>
            <a:fillRect/>
          </a:stretch>
        </p:blipFill>
        <p:spPr bwMode="auto">
          <a:xfrm>
            <a:off x="6229072" y="4207078"/>
            <a:ext cx="2650762" cy="240526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Pediatric Fever</a:t>
            </a:r>
            <a:endParaRPr lang="en-US" dirty="0"/>
          </a:p>
        </p:txBody>
      </p:sp>
      <p:sp>
        <p:nvSpPr>
          <p:cNvPr id="3" name="Subtitle 2"/>
          <p:cNvSpPr>
            <a:spLocks noGrp="1"/>
          </p:cNvSpPr>
          <p:nvPr>
            <p:ph type="subTitle" idx="1"/>
          </p:nvPr>
        </p:nvSpPr>
        <p:spPr/>
        <p:txBody>
          <a:bodyPr>
            <a:normAutofit/>
          </a:bodyPr>
          <a:lstStyle/>
          <a:p>
            <a:endParaRPr lang="en-US" dirty="0"/>
          </a:p>
        </p:txBody>
      </p:sp>
      <p:pic>
        <p:nvPicPr>
          <p:cNvPr id="8" name="Picture 7" descr="imgres.jpg"/>
          <p:cNvPicPr>
            <a:picLocks noChangeAspect="1"/>
          </p:cNvPicPr>
          <p:nvPr/>
        </p:nvPicPr>
        <p:blipFill>
          <a:blip r:embed="rId2"/>
          <a:stretch>
            <a:fillRect/>
          </a:stretch>
        </p:blipFill>
        <p:spPr>
          <a:xfrm>
            <a:off x="3382668" y="3691116"/>
            <a:ext cx="5532732" cy="3166884"/>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a:t>
            </a:r>
            <a:endParaRPr lang="en-US" dirty="0"/>
          </a:p>
        </p:txBody>
      </p:sp>
      <p:sp>
        <p:nvSpPr>
          <p:cNvPr id="3" name="Content Placeholder 2"/>
          <p:cNvSpPr>
            <a:spLocks noGrp="1"/>
          </p:cNvSpPr>
          <p:nvPr>
            <p:ph idx="1"/>
          </p:nvPr>
        </p:nvSpPr>
        <p:spPr>
          <a:xfrm>
            <a:off x="622537" y="2072686"/>
            <a:ext cx="8291275" cy="3982697"/>
          </a:xfrm>
        </p:spPr>
        <p:txBody>
          <a:bodyPr/>
          <a:lstStyle/>
          <a:p>
            <a:r>
              <a:rPr lang="en-US" dirty="0" smtClean="0"/>
              <a:t>Triage </a:t>
            </a:r>
          </a:p>
          <a:p>
            <a:r>
              <a:rPr lang="en-US" dirty="0" smtClean="0"/>
              <a:t>CC: 31 day old </a:t>
            </a:r>
            <a:r>
              <a:rPr lang="en-US" dirty="0" err="1" smtClean="0"/>
              <a:t>w</a:t>
            </a:r>
            <a:r>
              <a:rPr lang="en-US" dirty="0" smtClean="0"/>
              <a:t> cough, runny nose, T 100.7 at home</a:t>
            </a:r>
          </a:p>
          <a:p>
            <a:r>
              <a:rPr lang="en-US" dirty="0" smtClean="0"/>
              <a:t>VS: T 100.2, HR 149, BP 89/50, RR 40, O2 100% </a:t>
            </a:r>
            <a:endParaRPr lang="en-US" dirty="0"/>
          </a:p>
        </p:txBody>
      </p:sp>
      <p:pic>
        <p:nvPicPr>
          <p:cNvPr id="18434" name="Picture 2"/>
          <p:cNvPicPr>
            <a:picLocks noChangeAspect="1" noChangeArrowheads="1"/>
          </p:cNvPicPr>
          <p:nvPr/>
        </p:nvPicPr>
        <p:blipFill>
          <a:blip r:embed="rId2"/>
          <a:srcRect/>
          <a:stretch>
            <a:fillRect/>
          </a:stretch>
        </p:blipFill>
        <p:spPr bwMode="auto">
          <a:xfrm>
            <a:off x="2659045" y="4004539"/>
            <a:ext cx="3492500" cy="23241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Learning Objectives: Febrile Infants</a:t>
            </a:r>
            <a:endParaRPr lang="en-US" dirty="0"/>
          </a:p>
        </p:txBody>
      </p:sp>
      <p:sp>
        <p:nvSpPr>
          <p:cNvPr id="3" name="Content Placeholder 2"/>
          <p:cNvSpPr>
            <a:spLocks noGrp="1"/>
          </p:cNvSpPr>
          <p:nvPr>
            <p:ph idx="1"/>
          </p:nvPr>
        </p:nvSpPr>
        <p:spPr/>
        <p:txBody>
          <a:bodyPr>
            <a:normAutofit fontScale="92500"/>
          </a:bodyPr>
          <a:lstStyle/>
          <a:p>
            <a:r>
              <a:rPr lang="en-US" dirty="0" smtClean="0"/>
              <a:t>Understand the dangerous etiologies of pediatric fever</a:t>
            </a:r>
          </a:p>
          <a:p>
            <a:endParaRPr lang="en-US" dirty="0" smtClean="0"/>
          </a:p>
          <a:p>
            <a:r>
              <a:rPr lang="en-US" dirty="0" smtClean="0"/>
              <a:t>Explain its differential and know pertinent exam and ROS</a:t>
            </a:r>
          </a:p>
          <a:p>
            <a:endParaRPr lang="en-US" dirty="0" smtClean="0"/>
          </a:p>
          <a:p>
            <a:r>
              <a:rPr lang="en-US" dirty="0" smtClean="0"/>
              <a:t>Know the historical evaluation, treatment and disposition</a:t>
            </a:r>
          </a:p>
          <a:p>
            <a:endParaRPr lang="en-US" dirty="0" smtClean="0"/>
          </a:p>
          <a:p>
            <a:r>
              <a:rPr lang="en-US" dirty="0" smtClean="0"/>
              <a:t>Grasp how this has changed recently and its implications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History of Present Illness</a:t>
            </a:r>
            <a:endParaRPr lang="en-US" dirty="0"/>
          </a:p>
        </p:txBody>
      </p:sp>
      <p:sp>
        <p:nvSpPr>
          <p:cNvPr id="3" name="Content Placeholder 2"/>
          <p:cNvSpPr>
            <a:spLocks noGrp="1"/>
          </p:cNvSpPr>
          <p:nvPr>
            <p:ph idx="1"/>
          </p:nvPr>
        </p:nvSpPr>
        <p:spPr>
          <a:xfrm>
            <a:off x="146328" y="1847777"/>
            <a:ext cx="9037355" cy="3147544"/>
          </a:xfrm>
        </p:spPr>
        <p:txBody>
          <a:bodyPr>
            <a:noAutofit/>
          </a:bodyPr>
          <a:lstStyle/>
          <a:p>
            <a:r>
              <a:rPr lang="en-US" sz="1800" dirty="0" smtClean="0"/>
              <a:t>	31d M, ex preemie at 35 wk </a:t>
            </a:r>
            <a:r>
              <a:rPr lang="en-US" sz="1800" dirty="0" err="1" smtClean="0"/>
              <a:t>p/w</a:t>
            </a:r>
            <a:r>
              <a:rPr lang="en-US" sz="1800" dirty="0" smtClean="0"/>
              <a:t> cough, </a:t>
            </a:r>
            <a:r>
              <a:rPr lang="en-US" sz="1800" dirty="0" err="1" smtClean="0"/>
              <a:t>rhinorrhea</a:t>
            </a:r>
            <a:r>
              <a:rPr lang="en-US" sz="1800" dirty="0" smtClean="0"/>
              <a:t> and fever.</a:t>
            </a:r>
          </a:p>
          <a:p>
            <a:r>
              <a:rPr lang="en-US" sz="1800" dirty="0" smtClean="0"/>
              <a:t>	Seen twice in past week at KCH ER for </a:t>
            </a:r>
            <a:r>
              <a:rPr lang="en-US" sz="1800" dirty="0" err="1" smtClean="0"/>
              <a:t>rhinorrhea</a:t>
            </a:r>
            <a:r>
              <a:rPr lang="en-US" sz="1800" dirty="0" smtClean="0"/>
              <a:t> and </a:t>
            </a:r>
            <a:r>
              <a:rPr lang="en-US" sz="1800" dirty="0" err="1" smtClean="0"/>
              <a:t>mucoid</a:t>
            </a:r>
            <a:r>
              <a:rPr lang="en-US" sz="1800" dirty="0" smtClean="0"/>
              <a:t> cough, treated with saline nebulizers and bulb suction on both visits, with noted loose stools on second visit two days ago. Today mom noticed baby felt warm, febrile rectally to 100.7 at home, 100.2 on presentation in the ER. </a:t>
            </a:r>
          </a:p>
          <a:p>
            <a:r>
              <a:rPr lang="en-US" sz="1800" dirty="0" smtClean="0"/>
              <a:t>	Since discharge, feeding well, appears playful to mom, sleeping on back in own crib, making wet diapers, non-toxic. Mom denies maternal infections, complicated pregnancy, pulling at ears, eye discharge, productive cough, vomiting, diarrhea, clutching at belly, rashes or skin changes.</a:t>
            </a:r>
          </a:p>
        </p:txBody>
      </p:sp>
      <p:pic>
        <p:nvPicPr>
          <p:cNvPr id="53250" name="Picture 2"/>
          <p:cNvPicPr>
            <a:picLocks noChangeAspect="1" noChangeArrowheads="1"/>
          </p:cNvPicPr>
          <p:nvPr/>
        </p:nvPicPr>
        <p:blipFill>
          <a:blip r:embed="rId2"/>
          <a:srcRect/>
          <a:stretch>
            <a:fillRect/>
          </a:stretch>
        </p:blipFill>
        <p:spPr bwMode="auto">
          <a:xfrm>
            <a:off x="2237986" y="4995320"/>
            <a:ext cx="4914900" cy="1651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Exam</a:t>
            </a:r>
            <a:endParaRPr lang="en-US" dirty="0"/>
          </a:p>
        </p:txBody>
      </p:sp>
      <p:sp>
        <p:nvSpPr>
          <p:cNvPr id="3" name="Content Placeholder 2"/>
          <p:cNvSpPr>
            <a:spLocks noGrp="1"/>
          </p:cNvSpPr>
          <p:nvPr>
            <p:ph idx="1"/>
          </p:nvPr>
        </p:nvSpPr>
        <p:spPr>
          <a:xfrm>
            <a:off x="807729" y="1741936"/>
            <a:ext cx="7380533" cy="2792066"/>
          </a:xfrm>
        </p:spPr>
        <p:txBody>
          <a:bodyPr>
            <a:noAutofit/>
          </a:bodyPr>
          <a:lstStyle/>
          <a:p>
            <a:r>
              <a:rPr lang="en-US" sz="1800" dirty="0" smtClean="0"/>
              <a:t>	VS: T 100.2, HR 149, BP 89/50, RR 40, O2 100% </a:t>
            </a:r>
            <a:br>
              <a:rPr lang="en-US" sz="1800" dirty="0" smtClean="0"/>
            </a:br>
            <a:r>
              <a:rPr lang="en-US" sz="1800" dirty="0" smtClean="0"/>
              <a:t>Gen: Awake, alert, NAD, crying, consolable, non-toxic </a:t>
            </a:r>
            <a:br>
              <a:rPr lang="en-US" sz="1800" dirty="0" smtClean="0"/>
            </a:br>
            <a:r>
              <a:rPr lang="en-US" sz="1800" dirty="0" smtClean="0"/>
              <a:t>HEENT: AFOFS, NCAT, PERRLA, EOMI, TMs clear </a:t>
            </a:r>
            <a:r>
              <a:rPr lang="en-US" sz="1800" dirty="0" err="1" smtClean="0"/>
              <a:t>b/l</a:t>
            </a:r>
            <a:r>
              <a:rPr lang="en-US" sz="1800" dirty="0" smtClean="0"/>
              <a:t>, nasal </a:t>
            </a:r>
            <a:r>
              <a:rPr lang="en-US" sz="1800" dirty="0" err="1" smtClean="0"/>
              <a:t>d/c</a:t>
            </a:r>
            <a:r>
              <a:rPr lang="en-US" sz="1800" dirty="0" smtClean="0"/>
              <a:t/>
            </a:r>
            <a:br>
              <a:rPr lang="en-US" sz="1800" dirty="0" smtClean="0"/>
            </a:br>
            <a:r>
              <a:rPr lang="en-US" sz="1800" dirty="0" smtClean="0"/>
              <a:t>Neck: Supple, no LAD, throat unremarkable </a:t>
            </a:r>
            <a:br>
              <a:rPr lang="en-US" sz="1800" dirty="0" smtClean="0"/>
            </a:br>
            <a:r>
              <a:rPr lang="en-US" sz="1800" dirty="0" smtClean="0"/>
              <a:t>CV: RRR no </a:t>
            </a:r>
            <a:r>
              <a:rPr lang="en-US" sz="1800" dirty="0" err="1" smtClean="0"/>
              <a:t>m/r/g</a:t>
            </a:r>
            <a:r>
              <a:rPr lang="en-US" sz="1800" dirty="0" smtClean="0"/>
              <a:t>, cap refill &lt; 2 sec, +fem/brachial pulses </a:t>
            </a:r>
            <a:br>
              <a:rPr lang="en-US" sz="1800" dirty="0" smtClean="0"/>
            </a:br>
            <a:r>
              <a:rPr lang="en-US" sz="1800" dirty="0" err="1" smtClean="0"/>
              <a:t>Resp</a:t>
            </a:r>
            <a:r>
              <a:rPr lang="en-US" sz="1800" dirty="0" smtClean="0"/>
              <a:t>: Transmitted upper airway BS, no </a:t>
            </a:r>
            <a:r>
              <a:rPr lang="en-US" sz="1800" dirty="0" err="1" smtClean="0"/>
              <a:t>w/r/r</a:t>
            </a:r>
            <a:r>
              <a:rPr lang="en-US" sz="1800" dirty="0" smtClean="0"/>
              <a:t>, good effort </a:t>
            </a:r>
            <a:br>
              <a:rPr lang="en-US" sz="1800" dirty="0" smtClean="0"/>
            </a:br>
            <a:r>
              <a:rPr lang="en-US" sz="1800" dirty="0" err="1" smtClean="0"/>
              <a:t>Abd</a:t>
            </a:r>
            <a:r>
              <a:rPr lang="en-US" sz="1800" dirty="0" smtClean="0"/>
              <a:t>: Soft, NTND, +BS, no masses, no HSM, diaper clean</a:t>
            </a:r>
            <a:br>
              <a:rPr lang="en-US" sz="1800" dirty="0" smtClean="0"/>
            </a:br>
            <a:r>
              <a:rPr lang="en-US" sz="1800" dirty="0" smtClean="0"/>
              <a:t>Ext: </a:t>
            </a:r>
            <a:r>
              <a:rPr lang="en-US" sz="1800" dirty="0" err="1" smtClean="0"/>
              <a:t>Nl</a:t>
            </a:r>
            <a:r>
              <a:rPr lang="en-US" sz="1800" dirty="0" smtClean="0"/>
              <a:t> ROM, inspection in </a:t>
            </a:r>
            <a:r>
              <a:rPr lang="en-US" sz="1800" dirty="0" err="1" smtClean="0"/>
              <a:t>b/l</a:t>
            </a:r>
            <a:r>
              <a:rPr lang="en-US" sz="1800" dirty="0" smtClean="0"/>
              <a:t> UE, LE </a:t>
            </a:r>
            <a:br>
              <a:rPr lang="en-US" sz="1800" dirty="0" smtClean="0"/>
            </a:br>
            <a:r>
              <a:rPr lang="en-US" sz="1800" dirty="0" smtClean="0"/>
              <a:t>Skin: No noted rashes or lesions </a:t>
            </a:r>
            <a:br>
              <a:rPr lang="en-US" sz="1800" dirty="0" smtClean="0"/>
            </a:br>
            <a:r>
              <a:rPr lang="en-US" sz="1800" dirty="0" err="1" smtClean="0"/>
              <a:t>Neuro</a:t>
            </a:r>
            <a:r>
              <a:rPr lang="en-US" sz="1800" dirty="0" smtClean="0"/>
              <a:t>: CN intact, +Moro, +Grasp, +Suck, </a:t>
            </a:r>
            <a:r>
              <a:rPr lang="en-US" sz="1800" dirty="0" err="1" smtClean="0"/>
              <a:t>upgoing</a:t>
            </a:r>
            <a:r>
              <a:rPr lang="en-US" sz="1800" dirty="0" smtClean="0"/>
              <a:t> </a:t>
            </a:r>
            <a:r>
              <a:rPr lang="en-US" sz="1800" dirty="0" err="1" smtClean="0"/>
              <a:t>Babinski</a:t>
            </a:r>
            <a:r>
              <a:rPr lang="en-US" sz="1800" dirty="0" smtClean="0"/>
              <a:t/>
            </a:r>
            <a:br>
              <a:rPr lang="en-US" sz="1800" dirty="0" smtClean="0"/>
            </a:br>
            <a:endParaRPr lang="en-US" sz="1800" dirty="0"/>
          </a:p>
        </p:txBody>
      </p:sp>
      <p:pic>
        <p:nvPicPr>
          <p:cNvPr id="54275" name="Picture 3"/>
          <p:cNvPicPr>
            <a:picLocks noChangeAspect="1" noChangeArrowheads="1"/>
          </p:cNvPicPr>
          <p:nvPr/>
        </p:nvPicPr>
        <p:blipFill>
          <a:blip r:embed="rId2">
            <a:grayscl/>
          </a:blip>
          <a:srcRect/>
          <a:stretch>
            <a:fillRect/>
          </a:stretch>
        </p:blipFill>
        <p:spPr bwMode="auto">
          <a:xfrm>
            <a:off x="1211962" y="4995944"/>
            <a:ext cx="3245934" cy="1504933"/>
          </a:xfrm>
          <a:prstGeom prst="rect">
            <a:avLst/>
          </a:prstGeom>
          <a:noFill/>
          <a:ln w="9525">
            <a:noFill/>
            <a:miter lim="800000"/>
            <a:headEnd/>
            <a:tailEnd/>
          </a:ln>
          <a:effectLst/>
        </p:spPr>
      </p:pic>
      <p:sp>
        <p:nvSpPr>
          <p:cNvPr id="6" name="Rectangle 5"/>
          <p:cNvSpPr/>
          <p:nvPr/>
        </p:nvSpPr>
        <p:spPr>
          <a:xfrm>
            <a:off x="2118124" y="4666302"/>
            <a:ext cx="1617901" cy="369332"/>
          </a:xfrm>
          <a:prstGeom prst="rect">
            <a:avLst/>
          </a:prstGeom>
        </p:spPr>
        <p:txBody>
          <a:bodyPr wrap="none">
            <a:spAutoFit/>
          </a:bodyPr>
          <a:lstStyle/>
          <a:p>
            <a:r>
              <a:rPr lang="en-US" dirty="0" smtClean="0"/>
              <a:t>Expectations</a:t>
            </a:r>
            <a:endParaRPr lang="en-US" dirty="0"/>
          </a:p>
        </p:txBody>
      </p:sp>
      <p:sp>
        <p:nvSpPr>
          <p:cNvPr id="8" name="Rectangle 7"/>
          <p:cNvSpPr/>
          <p:nvPr/>
        </p:nvSpPr>
        <p:spPr>
          <a:xfrm>
            <a:off x="5895719" y="4651754"/>
            <a:ext cx="928459" cy="369332"/>
          </a:xfrm>
          <a:prstGeom prst="rect">
            <a:avLst/>
          </a:prstGeom>
        </p:spPr>
        <p:txBody>
          <a:bodyPr wrap="none">
            <a:spAutoFit/>
          </a:bodyPr>
          <a:lstStyle/>
          <a:p>
            <a:r>
              <a:rPr lang="en-US" dirty="0" smtClean="0"/>
              <a:t>Reality</a:t>
            </a:r>
            <a:endParaRPr lang="en-US" dirty="0"/>
          </a:p>
        </p:txBody>
      </p:sp>
      <p:pic>
        <p:nvPicPr>
          <p:cNvPr id="54277" name="Picture 5"/>
          <p:cNvPicPr>
            <a:picLocks noChangeAspect="1" noChangeArrowheads="1"/>
          </p:cNvPicPr>
          <p:nvPr/>
        </p:nvPicPr>
        <p:blipFill>
          <a:blip r:embed="rId3"/>
          <a:srcRect t="7539"/>
          <a:stretch>
            <a:fillRect/>
          </a:stretch>
        </p:blipFill>
        <p:spPr bwMode="auto">
          <a:xfrm>
            <a:off x="5189261" y="4967238"/>
            <a:ext cx="2312419" cy="1546870"/>
          </a:xfrm>
          <a:prstGeom prst="rect">
            <a:avLst/>
          </a:prstGeom>
          <a:noFill/>
          <a:ln w="9525">
            <a:noFill/>
            <a:miter lim="800000"/>
            <a:headEnd/>
            <a:tailEnd/>
          </a:ln>
          <a:effectLst/>
        </p:spPr>
      </p:pic>
      <p:grpSp>
        <p:nvGrpSpPr>
          <p:cNvPr id="15" name="Group 14"/>
          <p:cNvGrpSpPr/>
          <p:nvPr/>
        </p:nvGrpSpPr>
        <p:grpSpPr>
          <a:xfrm>
            <a:off x="1640298" y="2063850"/>
            <a:ext cx="6164346" cy="1389129"/>
            <a:chOff x="1640298" y="2063850"/>
            <a:chExt cx="6164346" cy="1389129"/>
          </a:xfrm>
        </p:grpSpPr>
        <p:cxnSp>
          <p:nvCxnSpPr>
            <p:cNvPr id="10" name="Straight Connector 9"/>
            <p:cNvCxnSpPr/>
            <p:nvPr/>
          </p:nvCxnSpPr>
          <p:spPr>
            <a:xfrm>
              <a:off x="1640298" y="2063850"/>
              <a:ext cx="767236" cy="1322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734444" y="2619501"/>
              <a:ext cx="1070200"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872434" y="3451391"/>
              <a:ext cx="3316827"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a:t>
            </a:r>
            <a:endParaRPr lang="en-US" dirty="0"/>
          </a:p>
        </p:txBody>
      </p:sp>
      <p:sp>
        <p:nvSpPr>
          <p:cNvPr id="3" name="Content Placeholder 2"/>
          <p:cNvSpPr>
            <a:spLocks noGrp="1"/>
          </p:cNvSpPr>
          <p:nvPr>
            <p:ph idx="1"/>
          </p:nvPr>
        </p:nvSpPr>
        <p:spPr/>
        <p:txBody>
          <a:bodyPr/>
          <a:lstStyle/>
          <a:p>
            <a:r>
              <a:rPr lang="en-US" dirty="0" smtClean="0"/>
              <a:t>Dr. Smith, Dr. </a:t>
            </a:r>
            <a:r>
              <a:rPr lang="en-US" dirty="0" err="1" smtClean="0"/>
              <a:t>Marneni</a:t>
            </a:r>
            <a:r>
              <a:rPr lang="en-US" dirty="0" smtClean="0"/>
              <a:t>, Clinical </a:t>
            </a:r>
            <a:r>
              <a:rPr lang="en-US" dirty="0" smtClean="0"/>
              <a:t>M</a:t>
            </a:r>
            <a:r>
              <a:rPr lang="en-US" dirty="0" smtClean="0"/>
              <a:t>onsters</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Differential Diagnosis</a:t>
            </a:r>
            <a:endParaRPr lang="en-US" dirty="0"/>
          </a:p>
        </p:txBody>
      </p:sp>
      <p:sp>
        <p:nvSpPr>
          <p:cNvPr id="3" name="Content Placeholder 2"/>
          <p:cNvSpPr>
            <a:spLocks noGrp="1"/>
          </p:cNvSpPr>
          <p:nvPr>
            <p:ph idx="1"/>
          </p:nvPr>
        </p:nvSpPr>
        <p:spPr>
          <a:xfrm>
            <a:off x="265382" y="1900696"/>
            <a:ext cx="8465236" cy="3982697"/>
          </a:xfrm>
        </p:spPr>
        <p:txBody>
          <a:bodyPr/>
          <a:lstStyle/>
          <a:p>
            <a:r>
              <a:rPr lang="en-US" u="sng" dirty="0" smtClean="0"/>
              <a:t>Common</a:t>
            </a:r>
            <a:r>
              <a:rPr lang="en-US" dirty="0" smtClean="0"/>
              <a:t>		        </a:t>
            </a:r>
            <a:r>
              <a:rPr lang="en-US" u="sng" dirty="0" smtClean="0"/>
              <a:t>Emergent</a:t>
            </a:r>
            <a:r>
              <a:rPr lang="en-US" dirty="0" smtClean="0"/>
              <a:t>		       </a:t>
            </a:r>
            <a:r>
              <a:rPr lang="en-US" u="sng" dirty="0" smtClean="0"/>
              <a:t>Other</a:t>
            </a:r>
            <a:r>
              <a:rPr lang="en-US" dirty="0" smtClean="0"/>
              <a:t>	</a:t>
            </a:r>
            <a:endParaRPr lang="en-US" dirty="0"/>
          </a:p>
        </p:txBody>
      </p:sp>
      <p:sp>
        <p:nvSpPr>
          <p:cNvPr id="4" name="Rectangle 3"/>
          <p:cNvSpPr/>
          <p:nvPr/>
        </p:nvSpPr>
        <p:spPr>
          <a:xfrm>
            <a:off x="-79368" y="2405476"/>
            <a:ext cx="2460447" cy="1569660"/>
          </a:xfrm>
          <a:prstGeom prst="rect">
            <a:avLst/>
          </a:prstGeom>
        </p:spPr>
        <p:txBody>
          <a:bodyPr wrap="square">
            <a:spAutoFit/>
          </a:bodyPr>
          <a:lstStyle/>
          <a:p>
            <a:pPr algn="ctr"/>
            <a:r>
              <a:rPr lang="en-US" sz="2400" dirty="0" err="1" smtClean="0"/>
              <a:t>Bronchiolitis</a:t>
            </a:r>
            <a:r>
              <a:rPr lang="en-US" sz="2400" dirty="0" smtClean="0"/>
              <a:t/>
            </a:r>
            <a:br>
              <a:rPr lang="en-US" sz="2400" dirty="0" smtClean="0"/>
            </a:br>
            <a:r>
              <a:rPr lang="en-US" sz="2400" dirty="0" smtClean="0"/>
              <a:t>Viral Infection</a:t>
            </a:r>
            <a:br>
              <a:rPr lang="en-US" sz="2400" dirty="0" smtClean="0"/>
            </a:br>
            <a:r>
              <a:rPr lang="en-US" sz="2400" dirty="0" smtClean="0"/>
              <a:t>Urine infection</a:t>
            </a:r>
          </a:p>
          <a:p>
            <a:pPr algn="ctr"/>
            <a:r>
              <a:rPr lang="en-US" sz="2400" dirty="0" err="1" smtClean="0"/>
              <a:t>Otitis</a:t>
            </a:r>
            <a:r>
              <a:rPr lang="en-US" sz="2400" dirty="0" smtClean="0"/>
              <a:t> Media</a:t>
            </a:r>
            <a:endParaRPr lang="en-US" sz="2400" dirty="0"/>
          </a:p>
        </p:txBody>
      </p:sp>
      <p:sp>
        <p:nvSpPr>
          <p:cNvPr id="6" name="Rectangle 5"/>
          <p:cNvSpPr/>
          <p:nvPr/>
        </p:nvSpPr>
        <p:spPr>
          <a:xfrm>
            <a:off x="3417295" y="2418706"/>
            <a:ext cx="2297298" cy="3046988"/>
          </a:xfrm>
          <a:prstGeom prst="rect">
            <a:avLst/>
          </a:prstGeom>
        </p:spPr>
        <p:txBody>
          <a:bodyPr wrap="square">
            <a:spAutoFit/>
          </a:bodyPr>
          <a:lstStyle/>
          <a:p>
            <a:pPr algn="ctr"/>
            <a:r>
              <a:rPr lang="en-US" sz="2400" dirty="0" err="1" smtClean="0"/>
              <a:t>Bacteremia</a:t>
            </a:r>
            <a:endParaRPr lang="en-US" sz="2400" dirty="0" smtClean="0"/>
          </a:p>
          <a:p>
            <a:pPr algn="ctr"/>
            <a:r>
              <a:rPr lang="en-US" sz="2400" dirty="0" smtClean="0"/>
              <a:t>Meningitis</a:t>
            </a:r>
          </a:p>
          <a:p>
            <a:pPr algn="ctr"/>
            <a:r>
              <a:rPr lang="en-US" sz="2400" dirty="0" smtClean="0"/>
              <a:t>Pneumonia</a:t>
            </a:r>
            <a:br>
              <a:rPr lang="en-US" sz="2400" dirty="0" smtClean="0"/>
            </a:br>
            <a:r>
              <a:rPr lang="en-US" sz="2400" dirty="0" smtClean="0"/>
              <a:t>Gastroenteritis</a:t>
            </a:r>
          </a:p>
          <a:p>
            <a:pPr algn="ctr"/>
            <a:r>
              <a:rPr lang="en-US" sz="2400" dirty="0" err="1" smtClean="0"/>
              <a:t>Cellulitis</a:t>
            </a:r>
            <a:endParaRPr lang="en-US" sz="2400" dirty="0" smtClean="0"/>
          </a:p>
          <a:p>
            <a:pPr algn="ctr"/>
            <a:r>
              <a:rPr lang="en-US" sz="2400" dirty="0" err="1" smtClean="0"/>
              <a:t>Osteomyelitis</a:t>
            </a:r>
            <a:endParaRPr lang="en-US" sz="2400" dirty="0" smtClean="0"/>
          </a:p>
          <a:p>
            <a:pPr algn="ctr"/>
            <a:r>
              <a:rPr lang="en-US" sz="2400" dirty="0" smtClean="0"/>
              <a:t>HSV</a:t>
            </a:r>
          </a:p>
          <a:p>
            <a:pPr algn="ctr"/>
            <a:endParaRPr lang="en-US" sz="2400" dirty="0" smtClean="0"/>
          </a:p>
        </p:txBody>
      </p:sp>
      <p:sp>
        <p:nvSpPr>
          <p:cNvPr id="7" name="Rectangle 6"/>
          <p:cNvSpPr/>
          <p:nvPr/>
        </p:nvSpPr>
        <p:spPr>
          <a:xfrm>
            <a:off x="6733159" y="2418706"/>
            <a:ext cx="2154197" cy="3046988"/>
          </a:xfrm>
          <a:prstGeom prst="rect">
            <a:avLst/>
          </a:prstGeom>
        </p:spPr>
        <p:txBody>
          <a:bodyPr wrap="square">
            <a:spAutoFit/>
          </a:bodyPr>
          <a:lstStyle/>
          <a:p>
            <a:pPr algn="ctr"/>
            <a:r>
              <a:rPr lang="en-US" sz="2400" dirty="0" err="1" smtClean="0"/>
              <a:t>Vasculitic</a:t>
            </a:r>
            <a:endParaRPr lang="en-US" sz="2400" dirty="0" smtClean="0"/>
          </a:p>
          <a:p>
            <a:pPr algn="ctr"/>
            <a:r>
              <a:rPr lang="en-US" sz="2400" dirty="0" err="1" smtClean="0"/>
              <a:t>Neoplastic</a:t>
            </a:r>
            <a:endParaRPr lang="en-US" sz="2400" dirty="0" smtClean="0"/>
          </a:p>
          <a:p>
            <a:pPr algn="ctr"/>
            <a:r>
              <a:rPr lang="en-US" sz="2400" dirty="0" smtClean="0"/>
              <a:t>Drug ingest</a:t>
            </a:r>
          </a:p>
          <a:p>
            <a:pPr algn="ctr"/>
            <a:r>
              <a:rPr lang="en-US" sz="2400" dirty="0" smtClean="0"/>
              <a:t>Metabolic</a:t>
            </a:r>
          </a:p>
          <a:p>
            <a:pPr algn="ctr"/>
            <a:r>
              <a:rPr lang="en-US" sz="2400" dirty="0" smtClean="0"/>
              <a:t>Autoimmune</a:t>
            </a:r>
          </a:p>
          <a:p>
            <a:pPr algn="ctr"/>
            <a:r>
              <a:rPr lang="en-US" sz="2400" dirty="0" smtClean="0"/>
              <a:t>Endocrine</a:t>
            </a:r>
            <a:br>
              <a:rPr lang="en-US" sz="2400" dirty="0" smtClean="0"/>
            </a:br>
            <a:r>
              <a:rPr lang="en-US" sz="2400" dirty="0" smtClean="0"/>
              <a:t>Other</a:t>
            </a:r>
          </a:p>
          <a:p>
            <a:pPr algn="ctr"/>
            <a:endParaRPr lang="en-US" sz="2400" dirty="0"/>
          </a:p>
        </p:txBody>
      </p:sp>
      <p:pic>
        <p:nvPicPr>
          <p:cNvPr id="56322" name="Picture 2"/>
          <p:cNvPicPr>
            <a:picLocks noChangeAspect="1" noChangeArrowheads="1"/>
          </p:cNvPicPr>
          <p:nvPr/>
        </p:nvPicPr>
        <p:blipFill>
          <a:blip r:embed="rId2"/>
          <a:srcRect b="12000"/>
          <a:stretch>
            <a:fillRect/>
          </a:stretch>
        </p:blipFill>
        <p:spPr bwMode="auto">
          <a:xfrm>
            <a:off x="212470" y="4202506"/>
            <a:ext cx="3151913" cy="212629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Tests &amp; Management</a:t>
            </a:r>
            <a:endParaRPr lang="en-US" dirty="0"/>
          </a:p>
        </p:txBody>
      </p:sp>
      <p:sp>
        <p:nvSpPr>
          <p:cNvPr id="3" name="Content Placeholder 2"/>
          <p:cNvSpPr>
            <a:spLocks noGrp="1"/>
          </p:cNvSpPr>
          <p:nvPr>
            <p:ph idx="1"/>
          </p:nvPr>
        </p:nvSpPr>
        <p:spPr>
          <a:xfrm>
            <a:off x="317472" y="1781626"/>
            <a:ext cx="9011720" cy="3982697"/>
          </a:xfrm>
        </p:spPr>
        <p:txBody>
          <a:bodyPr>
            <a:normAutofit/>
          </a:bodyPr>
          <a:lstStyle/>
          <a:p>
            <a:r>
              <a:rPr lang="en-US" dirty="0" smtClean="0"/>
              <a:t>CBC: 6.7&gt;11/32&lt;218, no band cells or left shift</a:t>
            </a:r>
          </a:p>
          <a:p>
            <a:r>
              <a:rPr lang="en-US" dirty="0" smtClean="0"/>
              <a:t>BMP: 136/5/103/25/5/0.2/84 LFT: 37/17/248 </a:t>
            </a:r>
          </a:p>
          <a:p>
            <a:r>
              <a:rPr lang="en-US" dirty="0" smtClean="0"/>
              <a:t>UA: Clear, -LE, -nit, -glucose, -</a:t>
            </a:r>
            <a:r>
              <a:rPr lang="en-US" dirty="0" err="1" smtClean="0"/>
              <a:t>ketones</a:t>
            </a:r>
            <a:r>
              <a:rPr lang="en-US" dirty="0" smtClean="0"/>
              <a:t>, -WBC, -RBC. </a:t>
            </a:r>
          </a:p>
          <a:p>
            <a:r>
              <a:rPr lang="en-US" dirty="0" smtClean="0"/>
              <a:t>RSV: Negative, Influenza A&amp;B: Negative</a:t>
            </a:r>
          </a:p>
          <a:p>
            <a:r>
              <a:rPr lang="en-US" dirty="0" smtClean="0"/>
              <a:t>Blood, Urine, Stool </a:t>
            </a:r>
            <a:r>
              <a:rPr lang="en-US" dirty="0" err="1" smtClean="0"/>
              <a:t>Cx</a:t>
            </a:r>
            <a:r>
              <a:rPr lang="en-US" dirty="0" smtClean="0"/>
              <a:t>: Pending</a:t>
            </a:r>
          </a:p>
          <a:p>
            <a:r>
              <a:rPr lang="en-US" dirty="0" smtClean="0"/>
              <a:t>CXR: Unremarkable</a:t>
            </a:r>
          </a:p>
          <a:p>
            <a:endParaRPr lang="en-US" dirty="0" smtClean="0"/>
          </a:p>
        </p:txBody>
      </p:sp>
      <p:sp>
        <p:nvSpPr>
          <p:cNvPr id="4" name="Rectangle 3"/>
          <p:cNvSpPr/>
          <p:nvPr/>
        </p:nvSpPr>
        <p:spPr>
          <a:xfrm>
            <a:off x="301772" y="5552643"/>
            <a:ext cx="9014192" cy="830997"/>
          </a:xfrm>
          <a:prstGeom prst="rect">
            <a:avLst/>
          </a:prstGeom>
        </p:spPr>
        <p:txBody>
          <a:bodyPr wrap="square">
            <a:spAutoFit/>
          </a:bodyPr>
          <a:lstStyle/>
          <a:p>
            <a:r>
              <a:rPr lang="en-US" sz="2400" dirty="0" smtClean="0"/>
              <a:t>ED Course: </a:t>
            </a:r>
            <a:r>
              <a:rPr lang="en-US" sz="2400" dirty="0" err="1" smtClean="0"/>
              <a:t>Afebrile</a:t>
            </a:r>
            <a:r>
              <a:rPr lang="en-US" sz="2400" dirty="0" smtClean="0"/>
              <a:t> at 37C </a:t>
            </a:r>
            <a:r>
              <a:rPr lang="en-US" sz="2400" dirty="0" err="1" smtClean="0"/>
              <a:t>s/p</a:t>
            </a:r>
            <a:r>
              <a:rPr lang="en-US" sz="2400" dirty="0" smtClean="0"/>
              <a:t> ibuprofen, lumbar puncture deferred to inpatient team, admitted to pediatrics no ABX. </a:t>
            </a:r>
          </a:p>
        </p:txBody>
      </p:sp>
      <p:pic>
        <p:nvPicPr>
          <p:cNvPr id="55298" name="Picture 2"/>
          <p:cNvPicPr>
            <a:picLocks noChangeAspect="1" noChangeArrowheads="1"/>
          </p:cNvPicPr>
          <p:nvPr/>
        </p:nvPicPr>
        <p:blipFill>
          <a:blip r:embed="rId2"/>
          <a:srcRect l="6636" t="3103" r="6636" b="9310"/>
          <a:stretch>
            <a:fillRect/>
          </a:stretch>
        </p:blipFill>
        <p:spPr bwMode="auto">
          <a:xfrm>
            <a:off x="7048166" y="3573730"/>
            <a:ext cx="1745334" cy="188443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Pediatric Fever</a:t>
            </a:r>
            <a:endParaRPr lang="en-US" dirty="0"/>
          </a:p>
        </p:txBody>
      </p:sp>
      <p:sp>
        <p:nvSpPr>
          <p:cNvPr id="3" name="Content Placeholder 2"/>
          <p:cNvSpPr>
            <a:spLocks noGrp="1"/>
          </p:cNvSpPr>
          <p:nvPr>
            <p:ph idx="1"/>
          </p:nvPr>
        </p:nvSpPr>
        <p:spPr>
          <a:xfrm>
            <a:off x="680309" y="2316657"/>
            <a:ext cx="8229600" cy="4525963"/>
          </a:xfrm>
        </p:spPr>
        <p:txBody>
          <a:bodyPr/>
          <a:lstStyle/>
          <a:p>
            <a:r>
              <a:rPr lang="en-US" dirty="0" smtClean="0"/>
              <a:t>20% of visits to the Pediatric ER are due to fever</a:t>
            </a:r>
          </a:p>
          <a:p>
            <a:endParaRPr lang="en-US" dirty="0" smtClean="0"/>
          </a:p>
          <a:p>
            <a:r>
              <a:rPr lang="en-US" dirty="0" smtClean="0"/>
              <a:t>20% are fever w/o a source (FWS)</a:t>
            </a:r>
          </a:p>
          <a:p>
            <a:endParaRPr lang="en-US" dirty="0" smtClean="0"/>
          </a:p>
          <a:p>
            <a:r>
              <a:rPr lang="en-US" dirty="0" smtClean="0"/>
              <a:t>7% due to serious infections (SBI)</a:t>
            </a:r>
            <a:endParaRPr lang="en-US" dirty="0"/>
          </a:p>
        </p:txBody>
      </p:sp>
      <p:pic>
        <p:nvPicPr>
          <p:cNvPr id="5" name="Picture 4" descr="I-Got-A-Fever-More-Cowbell-Funny-TShirt300.jpg"/>
          <p:cNvPicPr>
            <a:picLocks noChangeAspect="1"/>
          </p:cNvPicPr>
          <p:nvPr/>
        </p:nvPicPr>
        <p:blipFill>
          <a:blip r:embed="rId2"/>
          <a:stretch>
            <a:fillRect/>
          </a:stretch>
        </p:blipFill>
        <p:spPr>
          <a:xfrm>
            <a:off x="5938520" y="3083619"/>
            <a:ext cx="3173520" cy="317352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Pediatric Fever</a:t>
            </a:r>
            <a:endParaRPr lang="en-US" dirty="0"/>
          </a:p>
        </p:txBody>
      </p:sp>
      <p:sp>
        <p:nvSpPr>
          <p:cNvPr id="3" name="Content Placeholder 2"/>
          <p:cNvSpPr>
            <a:spLocks noGrp="1"/>
          </p:cNvSpPr>
          <p:nvPr>
            <p:ph idx="1"/>
          </p:nvPr>
        </p:nvSpPr>
        <p:spPr>
          <a:xfrm>
            <a:off x="534348" y="1567986"/>
            <a:ext cx="8038244" cy="5227294"/>
          </a:xfrm>
        </p:spPr>
        <p:txBody>
          <a:bodyPr>
            <a:normAutofit/>
          </a:bodyPr>
          <a:lstStyle/>
          <a:p>
            <a:r>
              <a:rPr lang="en-US" b="1" dirty="0" smtClean="0"/>
              <a:t/>
            </a:r>
            <a:br>
              <a:rPr lang="en-US" b="1" dirty="0" smtClean="0"/>
            </a:br>
            <a:r>
              <a:rPr lang="en-US" dirty="0" smtClean="0"/>
              <a:t>Fever:</a:t>
            </a:r>
            <a:r>
              <a:rPr lang="en-US" b="1" dirty="0" smtClean="0"/>
              <a:t> </a:t>
            </a:r>
            <a:r>
              <a:rPr lang="en-US" dirty="0" smtClean="0"/>
              <a:t>Rectal temp &gt;38C</a:t>
            </a:r>
            <a:br>
              <a:rPr lang="en-US" dirty="0" smtClean="0"/>
            </a:br>
            <a:r>
              <a:rPr lang="en-US" b="1" dirty="0" smtClean="0"/>
              <a:t/>
            </a:r>
            <a:br>
              <a:rPr lang="en-US" b="1" dirty="0" smtClean="0"/>
            </a:br>
            <a:r>
              <a:rPr lang="en-US" dirty="0" smtClean="0"/>
              <a:t>Fever w/o Source: No source after H&amp;P</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smtClean="0"/>
          </a:p>
          <a:p>
            <a:endParaRPr lang="en-US" dirty="0" smtClean="0"/>
          </a:p>
        </p:txBody>
      </p:sp>
      <p:sp>
        <p:nvSpPr>
          <p:cNvPr id="5" name="Rectangle 4"/>
          <p:cNvSpPr/>
          <p:nvPr/>
        </p:nvSpPr>
        <p:spPr>
          <a:xfrm>
            <a:off x="874980" y="5205728"/>
            <a:ext cx="2307587" cy="1200328"/>
          </a:xfrm>
          <a:prstGeom prst="rect">
            <a:avLst/>
          </a:prstGeom>
        </p:spPr>
        <p:txBody>
          <a:bodyPr wrap="square">
            <a:spAutoFit/>
          </a:bodyPr>
          <a:lstStyle/>
          <a:p>
            <a:r>
              <a:rPr lang="en-US" sz="2400" dirty="0" smtClean="0"/>
              <a:t>38 C 100.4 F</a:t>
            </a:r>
            <a:br>
              <a:rPr lang="en-US" sz="2400" dirty="0" smtClean="0"/>
            </a:br>
            <a:r>
              <a:rPr lang="en-US" sz="2400" dirty="0" smtClean="0"/>
              <a:t>39 C 102.2 F</a:t>
            </a:r>
            <a:br>
              <a:rPr lang="en-US" sz="2400" dirty="0" smtClean="0"/>
            </a:br>
            <a:r>
              <a:rPr lang="en-US" sz="2400" dirty="0" smtClean="0"/>
              <a:t>40 C 104.0 F</a:t>
            </a:r>
            <a:endParaRPr lang="en-US" sz="2400" dirty="0"/>
          </a:p>
        </p:txBody>
      </p:sp>
      <p:sp>
        <p:nvSpPr>
          <p:cNvPr id="6" name="Frame 5"/>
          <p:cNvSpPr/>
          <p:nvPr/>
        </p:nvSpPr>
        <p:spPr>
          <a:xfrm>
            <a:off x="1991063" y="5205728"/>
            <a:ext cx="548719" cy="1197864"/>
          </a:xfrm>
          <a:prstGeom prst="frame">
            <a:avLst/>
          </a:prstGeom>
          <a:solidFill>
            <a:srgbClr val="FF0000"/>
          </a:solidFill>
          <a:ln w="63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8" name="Picture 7" descr="Screen shot 2015-03-12 at 11.18.17 PM.png"/>
          <p:cNvPicPr>
            <a:picLocks noChangeAspect="1"/>
          </p:cNvPicPr>
          <p:nvPr/>
        </p:nvPicPr>
        <p:blipFill>
          <a:blip r:embed="rId2"/>
          <a:stretch>
            <a:fillRect/>
          </a:stretch>
        </p:blipFill>
        <p:spPr>
          <a:xfrm>
            <a:off x="5899692" y="3230259"/>
            <a:ext cx="2966993" cy="3331651"/>
          </a:xfrm>
          <a:prstGeom prst="rect">
            <a:avLst/>
          </a:prstGeom>
        </p:spPr>
      </p:pic>
      <p:sp>
        <p:nvSpPr>
          <p:cNvPr id="7" name="Rectangle 6"/>
          <p:cNvSpPr/>
          <p:nvPr/>
        </p:nvSpPr>
        <p:spPr>
          <a:xfrm>
            <a:off x="896566" y="3429000"/>
            <a:ext cx="4778335" cy="1569660"/>
          </a:xfrm>
          <a:prstGeom prst="rect">
            <a:avLst/>
          </a:prstGeom>
        </p:spPr>
        <p:txBody>
          <a:bodyPr wrap="square">
            <a:spAutoFit/>
          </a:bodyPr>
          <a:lstStyle/>
          <a:p>
            <a:r>
              <a:rPr lang="en-US" sz="2400" dirty="0" smtClean="0"/>
              <a:t>Fun Facts:</a:t>
            </a:r>
            <a:br>
              <a:rPr lang="en-US" sz="2400" dirty="0" smtClean="0"/>
            </a:br>
            <a:r>
              <a:rPr lang="en-US" sz="2400" dirty="0" smtClean="0"/>
              <a:t>Mean temp is 37C</a:t>
            </a:r>
            <a:br>
              <a:rPr lang="en-US" sz="2400" dirty="0" smtClean="0"/>
            </a:br>
            <a:r>
              <a:rPr lang="en-US" sz="2400" dirty="0" smtClean="0"/>
              <a:t>38C is 2 SD above</a:t>
            </a:r>
            <a:br>
              <a:rPr lang="en-US" sz="2400" dirty="0" smtClean="0"/>
            </a:br>
            <a:r>
              <a:rPr lang="en-US" sz="2400" dirty="0" smtClean="0"/>
              <a:t>Rectal is 1F (.6C) &gt; Oral</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Problem</a:t>
            </a:r>
            <a:endParaRPr lang="en-US" dirty="0"/>
          </a:p>
        </p:txBody>
      </p:sp>
      <p:sp>
        <p:nvSpPr>
          <p:cNvPr id="3" name="Content Placeholder 2"/>
          <p:cNvSpPr>
            <a:spLocks noGrp="1"/>
          </p:cNvSpPr>
          <p:nvPr>
            <p:ph idx="1"/>
          </p:nvPr>
        </p:nvSpPr>
        <p:spPr>
          <a:xfrm>
            <a:off x="902037" y="1960840"/>
            <a:ext cx="8229600" cy="4525963"/>
          </a:xfrm>
        </p:spPr>
        <p:txBody>
          <a:bodyPr>
            <a:normAutofit/>
          </a:bodyPr>
          <a:lstStyle/>
          <a:p>
            <a:pPr>
              <a:buNone/>
            </a:pPr>
            <a:r>
              <a:rPr lang="en-US" dirty="0" smtClean="0"/>
              <a:t>What is the chance my baby is sick? </a:t>
            </a:r>
            <a:br>
              <a:rPr lang="en-US" dirty="0" smtClean="0"/>
            </a:br>
            <a:r>
              <a:rPr lang="en-US" dirty="0" smtClean="0"/>
              <a:t/>
            </a:r>
            <a:br>
              <a:rPr lang="en-US" dirty="0" smtClean="0"/>
            </a:br>
            <a:r>
              <a:rPr lang="en-US" dirty="0" smtClean="0"/>
              <a:t>UTI: 3-8%</a:t>
            </a:r>
            <a:br>
              <a:rPr lang="en-US" dirty="0" smtClean="0"/>
            </a:br>
            <a:r>
              <a:rPr lang="en-US" dirty="0" smtClean="0"/>
              <a:t/>
            </a:r>
            <a:br>
              <a:rPr lang="en-US" dirty="0" smtClean="0"/>
            </a:br>
            <a:r>
              <a:rPr lang="en-US" dirty="0" err="1" smtClean="0"/>
              <a:t>Bacteremia</a:t>
            </a:r>
            <a:r>
              <a:rPr lang="en-US" dirty="0" smtClean="0"/>
              <a:t>: 2-3%*</a:t>
            </a:r>
            <a:br>
              <a:rPr lang="en-US" dirty="0" smtClean="0"/>
            </a:br>
            <a:r>
              <a:rPr lang="en-US" dirty="0" smtClean="0"/>
              <a:t/>
            </a:r>
            <a:br>
              <a:rPr lang="en-US" dirty="0" smtClean="0"/>
            </a:br>
            <a:r>
              <a:rPr lang="en-US" dirty="0" smtClean="0"/>
              <a:t>Meningitis: 1%</a:t>
            </a:r>
            <a:br>
              <a:rPr lang="en-US" dirty="0" smtClean="0"/>
            </a:br>
            <a:r>
              <a:rPr lang="en-US" dirty="0" smtClean="0"/>
              <a:t/>
            </a:r>
            <a:br>
              <a:rPr lang="en-US" dirty="0" smtClean="0"/>
            </a:br>
            <a:r>
              <a:rPr lang="en-US" dirty="0" smtClean="0"/>
              <a:t>HSV: 0.3%</a:t>
            </a:r>
            <a:br>
              <a:rPr lang="en-US" dirty="0" smtClean="0"/>
            </a:br>
            <a:r>
              <a:rPr lang="en-US" dirty="0" smtClean="0"/>
              <a:t/>
            </a:r>
            <a:br>
              <a:rPr lang="en-US" dirty="0" smtClean="0"/>
            </a:br>
            <a:r>
              <a:rPr lang="en-US" dirty="0" smtClean="0"/>
              <a:t/>
            </a:r>
            <a:br>
              <a:rPr lang="en-US" dirty="0" smtClean="0"/>
            </a:br>
            <a:endParaRPr lang="en-US" dirty="0"/>
          </a:p>
        </p:txBody>
      </p:sp>
      <p:pic>
        <p:nvPicPr>
          <p:cNvPr id="4" name="Picture 3" descr="Screen shot 2015-03-05 at 7.55.50 PM.png"/>
          <p:cNvPicPr>
            <a:picLocks noChangeAspect="1"/>
          </p:cNvPicPr>
          <p:nvPr/>
        </p:nvPicPr>
        <p:blipFill>
          <a:blip r:embed="rId2"/>
          <a:srcRect r="33310"/>
          <a:stretch>
            <a:fillRect/>
          </a:stretch>
        </p:blipFill>
        <p:spPr>
          <a:xfrm>
            <a:off x="5437213" y="2446606"/>
            <a:ext cx="3168062" cy="3482455"/>
          </a:xfrm>
          <a:prstGeom prst="rect">
            <a:avLst/>
          </a:prstGeom>
        </p:spPr>
      </p:pic>
      <p:pic>
        <p:nvPicPr>
          <p:cNvPr id="5" name="Picture 4" descr="Screen shot 2015-03-14 at 2.26.21 PM.png"/>
          <p:cNvPicPr>
            <a:picLocks noChangeAspect="1"/>
          </p:cNvPicPr>
          <p:nvPr/>
        </p:nvPicPr>
        <p:blipFill>
          <a:blip r:embed="rId3"/>
          <a:stretch>
            <a:fillRect/>
          </a:stretch>
        </p:blipFill>
        <p:spPr>
          <a:xfrm>
            <a:off x="6723358" y="5929061"/>
            <a:ext cx="1447800" cy="6477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Bacteria</a:t>
            </a:r>
            <a:endParaRPr lang="en-US" dirty="0"/>
          </a:p>
        </p:txBody>
      </p:sp>
      <p:sp>
        <p:nvSpPr>
          <p:cNvPr id="3" name="Content Placeholder 2"/>
          <p:cNvSpPr>
            <a:spLocks noGrp="1"/>
          </p:cNvSpPr>
          <p:nvPr>
            <p:ph idx="1"/>
          </p:nvPr>
        </p:nvSpPr>
        <p:spPr>
          <a:xfrm>
            <a:off x="268789" y="1752086"/>
            <a:ext cx="8767484" cy="4317310"/>
          </a:xfrm>
        </p:spPr>
        <p:txBody>
          <a:bodyPr>
            <a:normAutofit/>
          </a:bodyPr>
          <a:lstStyle/>
          <a:p>
            <a:pPr>
              <a:spcBef>
                <a:spcPct val="50000"/>
              </a:spcBef>
              <a:defRPr/>
            </a:pPr>
            <a:r>
              <a:rPr lang="en-US" dirty="0" smtClean="0"/>
              <a:t> Pathogens differ according to age</a:t>
            </a:r>
          </a:p>
          <a:p>
            <a:pPr>
              <a:spcBef>
                <a:spcPct val="50000"/>
              </a:spcBef>
              <a:defRPr/>
            </a:pPr>
            <a:endParaRPr lang="en-US" dirty="0" smtClean="0"/>
          </a:p>
          <a:p>
            <a:pPr>
              <a:spcBef>
                <a:spcPct val="50000"/>
              </a:spcBef>
              <a:defRPr/>
            </a:pPr>
            <a:r>
              <a:rPr lang="en-US" dirty="0" smtClean="0"/>
              <a:t> 0-2 wk: GBS, E Coli, </a:t>
            </a:r>
            <a:r>
              <a:rPr lang="en-US" dirty="0" err="1" smtClean="0"/>
              <a:t>Listeria</a:t>
            </a:r>
            <a:r>
              <a:rPr lang="en-US" dirty="0" smtClean="0"/>
              <a:t>, </a:t>
            </a:r>
            <a:r>
              <a:rPr lang="en-US" dirty="0" err="1" smtClean="0"/>
              <a:t>Entero</a:t>
            </a:r>
            <a:r>
              <a:rPr lang="en-US" dirty="0" smtClean="0"/>
              <a:t>, HSV</a:t>
            </a:r>
          </a:p>
          <a:p>
            <a:pPr>
              <a:spcBef>
                <a:spcPct val="50000"/>
              </a:spcBef>
              <a:defRPr/>
            </a:pPr>
            <a:endParaRPr lang="en-US" dirty="0" smtClean="0"/>
          </a:p>
          <a:p>
            <a:pPr>
              <a:spcBef>
                <a:spcPct val="50000"/>
              </a:spcBef>
              <a:defRPr/>
            </a:pPr>
            <a:r>
              <a:rPr lang="en-US" dirty="0" smtClean="0"/>
              <a:t> 2-6 wk: GBS, E Coli, </a:t>
            </a:r>
            <a:r>
              <a:rPr lang="en-US" dirty="0" err="1" smtClean="0"/>
              <a:t>Listeria</a:t>
            </a:r>
            <a:r>
              <a:rPr lang="en-US" dirty="0" smtClean="0"/>
              <a:t>, HSV, </a:t>
            </a:r>
            <a:r>
              <a:rPr lang="en-US" dirty="0" err="1" smtClean="0"/>
              <a:t>Entero</a:t>
            </a:r>
            <a:r>
              <a:rPr lang="en-US" dirty="0" smtClean="0"/>
              <a:t>, </a:t>
            </a:r>
            <a:r>
              <a:rPr lang="en-US" dirty="0" err="1" smtClean="0"/>
              <a:t>Pneumo</a:t>
            </a:r>
            <a:r>
              <a:rPr lang="en-US" dirty="0" smtClean="0"/>
              <a:t>, HIB</a:t>
            </a:r>
          </a:p>
          <a:p>
            <a:pPr>
              <a:spcBef>
                <a:spcPct val="50000"/>
              </a:spcBef>
              <a:defRPr/>
            </a:pPr>
            <a:endParaRPr lang="en-US" dirty="0" smtClean="0"/>
          </a:p>
          <a:p>
            <a:pPr>
              <a:spcBef>
                <a:spcPct val="50000"/>
              </a:spcBef>
              <a:defRPr/>
            </a:pPr>
            <a:r>
              <a:rPr lang="en-US" dirty="0" smtClean="0"/>
              <a:t> 6-8 wk: </a:t>
            </a:r>
            <a:r>
              <a:rPr lang="en-US" dirty="0" err="1" smtClean="0"/>
              <a:t>Pneumo</a:t>
            </a:r>
            <a:r>
              <a:rPr lang="en-US" dirty="0" smtClean="0"/>
              <a:t>, </a:t>
            </a:r>
            <a:r>
              <a:rPr lang="en-US" dirty="0" err="1" smtClean="0"/>
              <a:t>Meningococcus</a:t>
            </a:r>
            <a:r>
              <a:rPr lang="en-US" dirty="0" smtClean="0"/>
              <a:t>, HIB</a:t>
            </a:r>
          </a:p>
          <a:p>
            <a:endParaRPr lang="en-US" dirty="0"/>
          </a:p>
        </p:txBody>
      </p:sp>
      <p:pic>
        <p:nvPicPr>
          <p:cNvPr id="49155" name="Picture 3"/>
          <p:cNvPicPr>
            <a:picLocks noChangeAspect="1" noChangeArrowheads="1"/>
          </p:cNvPicPr>
          <p:nvPr/>
        </p:nvPicPr>
        <p:blipFill>
          <a:blip r:embed="rId2"/>
          <a:srcRect t="18305" b="22373"/>
          <a:stretch>
            <a:fillRect/>
          </a:stretch>
        </p:blipFill>
        <p:spPr bwMode="auto">
          <a:xfrm>
            <a:off x="6270177" y="4547415"/>
            <a:ext cx="2299707" cy="204633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Examination</a:t>
            </a:r>
            <a:endParaRPr lang="en-US" dirty="0"/>
          </a:p>
        </p:txBody>
      </p:sp>
      <p:sp>
        <p:nvSpPr>
          <p:cNvPr id="3" name="Content Placeholder 2"/>
          <p:cNvSpPr>
            <a:spLocks noGrp="1"/>
          </p:cNvSpPr>
          <p:nvPr>
            <p:ph idx="1"/>
          </p:nvPr>
        </p:nvSpPr>
        <p:spPr>
          <a:xfrm>
            <a:off x="382392" y="1964866"/>
            <a:ext cx="8038244" cy="3765735"/>
          </a:xfrm>
        </p:spPr>
        <p:txBody>
          <a:bodyPr>
            <a:normAutofit/>
          </a:bodyPr>
          <a:lstStyle/>
          <a:p>
            <a:r>
              <a:rPr lang="en-US" dirty="0" smtClean="0"/>
              <a:t>Illness manifests differently in babies.</a:t>
            </a:r>
            <a:br>
              <a:rPr lang="en-US" dirty="0" smtClean="0"/>
            </a:br>
            <a:endParaRPr lang="en-US" dirty="0" smtClean="0"/>
          </a:p>
          <a:p>
            <a:r>
              <a:rPr lang="en-US" dirty="0" smtClean="0"/>
              <a:t>Physician instinct and parental concern</a:t>
            </a:r>
            <a:br>
              <a:rPr lang="en-US" dirty="0" smtClean="0"/>
            </a:br>
            <a:r>
              <a:rPr lang="en-US" dirty="0" smtClean="0"/>
              <a:t> </a:t>
            </a:r>
          </a:p>
          <a:p>
            <a:r>
              <a:rPr lang="en-US" dirty="0" smtClean="0"/>
              <a:t>Danger if </a:t>
            </a:r>
            <a:r>
              <a:rPr lang="en-US" dirty="0" err="1" smtClean="0"/>
              <a:t>petechiae</a:t>
            </a:r>
            <a:r>
              <a:rPr lang="en-US" dirty="0" smtClean="0"/>
              <a:t>, cyanosis, </a:t>
            </a:r>
            <a:r>
              <a:rPr lang="en-US" dirty="0" err="1" smtClean="0"/>
              <a:t>tachypnea</a:t>
            </a:r>
            <a:r>
              <a:rPr lang="en-US" dirty="0" smtClean="0"/>
              <a:t>, T &gt; 40C</a:t>
            </a:r>
            <a:br>
              <a:rPr lang="en-US" dirty="0" smtClean="0"/>
            </a:br>
            <a:r>
              <a:rPr lang="en-US" dirty="0" smtClean="0"/>
              <a:t/>
            </a:r>
            <a:br>
              <a:rPr lang="en-US" dirty="0" smtClean="0"/>
            </a:br>
            <a:endParaRPr lang="en-US" dirty="0" smtClean="0"/>
          </a:p>
        </p:txBody>
      </p:sp>
      <p:pic>
        <p:nvPicPr>
          <p:cNvPr id="6" name="Picture 5"/>
          <p:cNvPicPr>
            <a:picLocks noChangeAspect="1"/>
          </p:cNvPicPr>
          <p:nvPr/>
        </p:nvPicPr>
        <p:blipFill>
          <a:blip r:embed="rId2"/>
          <a:stretch>
            <a:fillRect/>
          </a:stretch>
        </p:blipFill>
        <p:spPr>
          <a:xfrm>
            <a:off x="6479968" y="1964866"/>
            <a:ext cx="2437421" cy="1621993"/>
          </a:xfrm>
          <a:prstGeom prst="rect">
            <a:avLst/>
          </a:prstGeom>
        </p:spPr>
      </p:pic>
      <p:sp>
        <p:nvSpPr>
          <p:cNvPr id="7" name="Rectangle 6"/>
          <p:cNvSpPr/>
          <p:nvPr/>
        </p:nvSpPr>
        <p:spPr>
          <a:xfrm>
            <a:off x="317268" y="4804808"/>
            <a:ext cx="2922717" cy="1477328"/>
          </a:xfrm>
          <a:prstGeom prst="rect">
            <a:avLst/>
          </a:prstGeom>
        </p:spPr>
        <p:txBody>
          <a:bodyPr wrap="square">
            <a:spAutoFit/>
          </a:bodyPr>
          <a:lstStyle/>
          <a:p>
            <a:pPr algn="ctr"/>
            <a:r>
              <a:rPr lang="en-US" b="1" dirty="0" smtClean="0"/>
              <a:t>HPI</a:t>
            </a:r>
            <a:r>
              <a:rPr lang="en-US" dirty="0" smtClean="0"/>
              <a:t/>
            </a:r>
            <a:br>
              <a:rPr lang="en-US" dirty="0" smtClean="0"/>
            </a:br>
            <a:r>
              <a:rPr lang="en-US" dirty="0" smtClean="0"/>
              <a:t>PO Intake, UOP ∆</a:t>
            </a:r>
            <a:br>
              <a:rPr lang="en-US" dirty="0" smtClean="0"/>
            </a:br>
            <a:r>
              <a:rPr lang="en-US" dirty="0" smtClean="0"/>
              <a:t>Activity ∆, N/V/D</a:t>
            </a:r>
            <a:br>
              <a:rPr lang="en-US" dirty="0" smtClean="0"/>
            </a:br>
            <a:r>
              <a:rPr lang="en-US" dirty="0" smtClean="0"/>
              <a:t>Immunizations, Sleep ∆</a:t>
            </a:r>
            <a:br>
              <a:rPr lang="en-US" dirty="0" smtClean="0"/>
            </a:br>
            <a:endParaRPr lang="en-US" dirty="0"/>
          </a:p>
        </p:txBody>
      </p:sp>
      <p:sp>
        <p:nvSpPr>
          <p:cNvPr id="8" name="Rectangle 7"/>
          <p:cNvSpPr/>
          <p:nvPr/>
        </p:nvSpPr>
        <p:spPr>
          <a:xfrm>
            <a:off x="3409389" y="4831276"/>
            <a:ext cx="2403022" cy="1200329"/>
          </a:xfrm>
          <a:prstGeom prst="rect">
            <a:avLst/>
          </a:prstGeom>
        </p:spPr>
        <p:txBody>
          <a:bodyPr wrap="square">
            <a:spAutoFit/>
          </a:bodyPr>
          <a:lstStyle/>
          <a:p>
            <a:pPr algn="ctr"/>
            <a:r>
              <a:rPr lang="en-US" b="1" dirty="0" smtClean="0"/>
              <a:t>PMH</a:t>
            </a:r>
            <a:r>
              <a:rPr lang="en-US" dirty="0" smtClean="0"/>
              <a:t/>
            </a:r>
            <a:br>
              <a:rPr lang="en-US" dirty="0" smtClean="0"/>
            </a:br>
            <a:r>
              <a:rPr lang="en-US" dirty="0" smtClean="0"/>
              <a:t>Birth History, NICU</a:t>
            </a:r>
            <a:br>
              <a:rPr lang="en-US" dirty="0" smtClean="0"/>
            </a:br>
            <a:r>
              <a:rPr lang="en-US" dirty="0" smtClean="0"/>
              <a:t>Pregnancy Comps</a:t>
            </a:r>
            <a:br>
              <a:rPr lang="en-US" dirty="0" smtClean="0"/>
            </a:br>
            <a:r>
              <a:rPr lang="en-US" dirty="0" smtClean="0"/>
              <a:t>Maternal Infections </a:t>
            </a:r>
            <a:endParaRPr lang="en-US" dirty="0"/>
          </a:p>
        </p:txBody>
      </p:sp>
      <p:sp>
        <p:nvSpPr>
          <p:cNvPr id="9" name="Rectangle 8"/>
          <p:cNvSpPr/>
          <p:nvPr/>
        </p:nvSpPr>
        <p:spPr>
          <a:xfrm>
            <a:off x="5932944" y="4814996"/>
            <a:ext cx="3037994" cy="1200329"/>
          </a:xfrm>
          <a:prstGeom prst="rect">
            <a:avLst/>
          </a:prstGeom>
        </p:spPr>
        <p:txBody>
          <a:bodyPr wrap="square">
            <a:spAutoFit/>
          </a:bodyPr>
          <a:lstStyle/>
          <a:p>
            <a:pPr algn="ctr"/>
            <a:r>
              <a:rPr lang="en-US" b="1" dirty="0" smtClean="0"/>
              <a:t>Exam</a:t>
            </a:r>
            <a:r>
              <a:rPr lang="en-US" dirty="0" smtClean="0"/>
              <a:t/>
            </a:r>
            <a:br>
              <a:rPr lang="en-US" dirty="0" smtClean="0"/>
            </a:br>
            <a:r>
              <a:rPr lang="en-US" dirty="0" smtClean="0"/>
              <a:t>Vitals, Appearance</a:t>
            </a:r>
            <a:br>
              <a:rPr lang="en-US" dirty="0" smtClean="0"/>
            </a:br>
            <a:r>
              <a:rPr lang="en-US" dirty="0" err="1" smtClean="0"/>
              <a:t>Fontanelles</a:t>
            </a:r>
            <a:r>
              <a:rPr lang="en-US" dirty="0" smtClean="0"/>
              <a:t>, Ears, Throat</a:t>
            </a:r>
            <a:br>
              <a:rPr lang="en-US" dirty="0" smtClean="0"/>
            </a:br>
            <a:r>
              <a:rPr lang="en-US" dirty="0" smtClean="0"/>
              <a:t>Rash, Reflexes, </a:t>
            </a:r>
            <a:r>
              <a:rPr lang="en-US" dirty="0" err="1" smtClean="0"/>
              <a:t>Neuro</a:t>
            </a:r>
            <a:r>
              <a:rPr lang="en-US" dirty="0" smtClean="0"/>
              <a: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Tests and Treatment</a:t>
            </a:r>
            <a:endParaRPr lang="en-US" dirty="0"/>
          </a:p>
        </p:txBody>
      </p:sp>
      <p:sp>
        <p:nvSpPr>
          <p:cNvPr id="3" name="Content Placeholder 2"/>
          <p:cNvSpPr>
            <a:spLocks noGrp="1"/>
          </p:cNvSpPr>
          <p:nvPr>
            <p:ph idx="1"/>
          </p:nvPr>
        </p:nvSpPr>
        <p:spPr>
          <a:xfrm>
            <a:off x="512640" y="1964866"/>
            <a:ext cx="8038244" cy="4661142"/>
          </a:xfrm>
        </p:spPr>
        <p:txBody>
          <a:bodyPr>
            <a:normAutofit/>
          </a:bodyPr>
          <a:lstStyle/>
          <a:p>
            <a:r>
              <a:rPr lang="en-US" dirty="0" smtClean="0"/>
              <a:t>Full Sepsis: CBC, CMP, </a:t>
            </a:r>
            <a:r>
              <a:rPr lang="en-US" dirty="0" err="1" smtClean="0"/>
              <a:t>BCx</a:t>
            </a:r>
            <a:r>
              <a:rPr lang="en-US" dirty="0" smtClean="0"/>
              <a:t>, UA, </a:t>
            </a:r>
            <a:r>
              <a:rPr lang="en-US" dirty="0" err="1" smtClean="0"/>
              <a:t>UCx</a:t>
            </a:r>
            <a:r>
              <a:rPr lang="en-US" dirty="0" smtClean="0"/>
              <a:t>, CXR, LP</a:t>
            </a:r>
          </a:p>
          <a:p>
            <a:endParaRPr lang="en-US" dirty="0" smtClean="0"/>
          </a:p>
          <a:p>
            <a:r>
              <a:rPr lang="en-US" dirty="0" smtClean="0"/>
              <a:t>Historically &lt;3 mo febrile child: admit &amp; IV ABX</a:t>
            </a:r>
          </a:p>
          <a:p>
            <a:endParaRPr lang="en-US" dirty="0" smtClean="0"/>
          </a:p>
          <a:p>
            <a:r>
              <a:rPr lang="en-US" dirty="0" smtClean="0"/>
              <a:t>Costly &amp; invasive. Studied in early 1990’s</a:t>
            </a:r>
          </a:p>
          <a:p>
            <a:endParaRPr lang="en-US" dirty="0" smtClean="0"/>
          </a:p>
          <a:p>
            <a:r>
              <a:rPr lang="en-US" dirty="0" smtClean="0"/>
              <a:t>Criteria: CBC, UA, Clinical +/- LP, CXR</a:t>
            </a:r>
          </a:p>
        </p:txBody>
      </p:sp>
      <p:pic>
        <p:nvPicPr>
          <p:cNvPr id="4" name="Picture 3" descr="History_Logo_White_Space.jpg"/>
          <p:cNvPicPr>
            <a:picLocks noChangeAspect="1"/>
          </p:cNvPicPr>
          <p:nvPr/>
        </p:nvPicPr>
        <p:blipFill>
          <a:blip r:embed="rId2"/>
          <a:stretch>
            <a:fillRect/>
          </a:stretch>
        </p:blipFill>
        <p:spPr>
          <a:xfrm>
            <a:off x="6487072" y="4240292"/>
            <a:ext cx="2551104" cy="2353108"/>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Boston Criteria</a:t>
            </a:r>
            <a:endParaRPr lang="en-US" dirty="0"/>
          </a:p>
        </p:txBody>
      </p:sp>
      <p:pic>
        <p:nvPicPr>
          <p:cNvPr id="5" name="Picture 4" descr="Bch-Logo.jpg"/>
          <p:cNvPicPr>
            <a:picLocks noChangeAspect="1"/>
          </p:cNvPicPr>
          <p:nvPr/>
        </p:nvPicPr>
        <p:blipFill>
          <a:blip r:embed="rId2"/>
          <a:stretch>
            <a:fillRect/>
          </a:stretch>
        </p:blipFill>
        <p:spPr>
          <a:xfrm>
            <a:off x="437346" y="4101241"/>
            <a:ext cx="2685327" cy="2535747"/>
          </a:xfrm>
          <a:prstGeom prst="rect">
            <a:avLst/>
          </a:prstGeom>
        </p:spPr>
      </p:pic>
      <p:sp>
        <p:nvSpPr>
          <p:cNvPr id="6" name="Content Placeholder 5"/>
          <p:cNvSpPr>
            <a:spLocks noGrp="1"/>
          </p:cNvSpPr>
          <p:nvPr>
            <p:ph idx="1"/>
          </p:nvPr>
        </p:nvSpPr>
        <p:spPr>
          <a:xfrm>
            <a:off x="1231026" y="2262302"/>
            <a:ext cx="8038244" cy="3982697"/>
          </a:xfrm>
        </p:spPr>
        <p:txBody>
          <a:bodyPr>
            <a:normAutofit/>
          </a:bodyPr>
          <a:lstStyle/>
          <a:p>
            <a:r>
              <a:rPr lang="en-US" dirty="0" smtClean="0"/>
              <a:t>Infants 1-3 mo T &gt; 38C </a:t>
            </a:r>
          </a:p>
          <a:p>
            <a:r>
              <a:rPr lang="en-US" dirty="0" smtClean="0"/>
              <a:t>CBC, </a:t>
            </a:r>
            <a:r>
              <a:rPr lang="en-US" dirty="0" err="1" smtClean="0"/>
              <a:t>BCx</a:t>
            </a:r>
            <a:r>
              <a:rPr lang="en-US" dirty="0" smtClean="0"/>
              <a:t>, UA, </a:t>
            </a:r>
            <a:r>
              <a:rPr lang="en-US" dirty="0" err="1" smtClean="0"/>
              <a:t>UCx</a:t>
            </a:r>
            <a:r>
              <a:rPr lang="en-US" dirty="0" smtClean="0"/>
              <a:t>, CXR, LP</a:t>
            </a:r>
          </a:p>
          <a:p>
            <a:r>
              <a:rPr lang="en-US" dirty="0" smtClean="0"/>
              <a:t>High risk: Admit with IV ABX</a:t>
            </a:r>
          </a:p>
          <a:p>
            <a:r>
              <a:rPr lang="en-US" dirty="0" smtClean="0"/>
              <a:t>Low risk: D/C to PMD, IM </a:t>
            </a:r>
            <a:r>
              <a:rPr lang="en-US" dirty="0" err="1" smtClean="0"/>
              <a:t>Cef</a:t>
            </a:r>
            <a:r>
              <a:rPr lang="en-US" dirty="0" smtClean="0"/>
              <a:t> 24 &amp;48 hrs </a:t>
            </a:r>
          </a:p>
          <a:p>
            <a:r>
              <a:rPr lang="en-US" dirty="0" smtClean="0"/>
              <a:t>			</a:t>
            </a:r>
          </a:p>
          <a:p>
            <a:r>
              <a:rPr lang="en-US" dirty="0" smtClean="0"/>
              <a:t>			</a:t>
            </a:r>
            <a:endParaRPr lang="en-US" dirty="0"/>
          </a:p>
        </p:txBody>
      </p:sp>
      <p:pic>
        <p:nvPicPr>
          <p:cNvPr id="7" name="Picture 6" descr="CHBoutside.jpg"/>
          <p:cNvPicPr>
            <a:picLocks noChangeAspect="1"/>
          </p:cNvPicPr>
          <p:nvPr/>
        </p:nvPicPr>
        <p:blipFill>
          <a:blip r:embed="rId3"/>
          <a:stretch>
            <a:fillRect/>
          </a:stretch>
        </p:blipFill>
        <p:spPr>
          <a:xfrm>
            <a:off x="5515854" y="1687175"/>
            <a:ext cx="3390341" cy="2268537"/>
          </a:xfrm>
          <a:prstGeom prst="rect">
            <a:avLst/>
          </a:prstGeom>
        </p:spPr>
      </p:pic>
      <p:sp>
        <p:nvSpPr>
          <p:cNvPr id="8" name="Rectangle 7"/>
          <p:cNvSpPr/>
          <p:nvPr/>
        </p:nvSpPr>
        <p:spPr>
          <a:xfrm>
            <a:off x="3229853" y="5237089"/>
            <a:ext cx="5683959" cy="1200328"/>
          </a:xfrm>
          <a:prstGeom prst="rect">
            <a:avLst/>
          </a:prstGeom>
        </p:spPr>
        <p:txBody>
          <a:bodyPr wrap="square">
            <a:spAutoFit/>
          </a:bodyPr>
          <a:lstStyle/>
          <a:p>
            <a:r>
              <a:rPr lang="en-US" sz="2400" dirty="0" smtClean="0"/>
              <a:t>Of 503 low risk infants, 5% had SBI. </a:t>
            </a:r>
            <a:br>
              <a:rPr lang="en-US" sz="2400" dirty="0" smtClean="0"/>
            </a:br>
            <a:endParaRPr lang="en-US" sz="2400" dirty="0" smtClean="0"/>
          </a:p>
          <a:p>
            <a:r>
              <a:rPr lang="en-US" sz="2400" dirty="0" smtClean="0"/>
              <a:t>			All did well on </a:t>
            </a:r>
            <a:r>
              <a:rPr lang="en-US" sz="2400" dirty="0" err="1" smtClean="0"/>
              <a:t>outpt</a:t>
            </a:r>
            <a:r>
              <a:rPr lang="en-US" sz="2400" dirty="0" smtClean="0"/>
              <a:t> ABX.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Philadelphia Criteria</a:t>
            </a:r>
            <a:endParaRPr lang="en-US" dirty="0"/>
          </a:p>
        </p:txBody>
      </p:sp>
      <p:pic>
        <p:nvPicPr>
          <p:cNvPr id="5" name="Picture 4" descr="a31402bd.png"/>
          <p:cNvPicPr>
            <a:picLocks noChangeAspect="1"/>
          </p:cNvPicPr>
          <p:nvPr/>
        </p:nvPicPr>
        <p:blipFill>
          <a:blip r:embed="rId2"/>
          <a:stretch>
            <a:fillRect/>
          </a:stretch>
        </p:blipFill>
        <p:spPr>
          <a:xfrm>
            <a:off x="79369" y="4603972"/>
            <a:ext cx="3193365" cy="2029117"/>
          </a:xfrm>
          <a:prstGeom prst="rect">
            <a:avLst/>
          </a:prstGeom>
        </p:spPr>
      </p:pic>
      <p:sp>
        <p:nvSpPr>
          <p:cNvPr id="7" name="Content Placeholder 5"/>
          <p:cNvSpPr txBox="1">
            <a:spLocks/>
          </p:cNvSpPr>
          <p:nvPr/>
        </p:nvSpPr>
        <p:spPr>
          <a:xfrm>
            <a:off x="596082" y="2196152"/>
            <a:ext cx="8038244" cy="3982697"/>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ts val="2000"/>
              </a:spcBef>
              <a:spcAft>
                <a:spcPts val="0"/>
              </a:spcAft>
              <a:buClr>
                <a:schemeClr val="accent1"/>
              </a:buClr>
              <a:buSzTx/>
              <a:buFontTx/>
              <a:buNone/>
              <a:tabLst/>
              <a:defRPr/>
            </a:pPr>
            <a:r>
              <a:rPr kumimoji="0" lang="en-US" sz="2400" b="0" i="0" u="none" strike="noStrike" kern="1200" cap="none" spc="0" normalizeH="0" baseline="0" noProof="0" dirty="0" smtClean="0">
                <a:ln>
                  <a:noFill/>
                </a:ln>
                <a:solidFill>
                  <a:schemeClr val="tx2"/>
                </a:solidFill>
                <a:effectLst/>
                <a:uLnTx/>
                <a:uFillTx/>
                <a:latin typeface="+mn-lt"/>
                <a:ea typeface="+mn-ea"/>
                <a:cs typeface="+mn-cs"/>
              </a:rPr>
              <a:t>Infants 1-2 mo T &gt; 38.2C </a:t>
            </a:r>
          </a:p>
          <a:p>
            <a:pPr marL="342900" marR="0" lvl="0" indent="-342900" algn="l" defTabSz="914400" rtl="0" eaLnBrk="1" fontAlgn="auto" latinLnBrk="0" hangingPunct="1">
              <a:lnSpc>
                <a:spcPct val="100000"/>
              </a:lnSpc>
              <a:spcBef>
                <a:spcPts val="2000"/>
              </a:spcBef>
              <a:spcAft>
                <a:spcPts val="0"/>
              </a:spcAft>
              <a:buClr>
                <a:schemeClr val="accent1"/>
              </a:buClr>
              <a:buSzTx/>
              <a:buFontTx/>
              <a:buNone/>
              <a:tabLst/>
              <a:defRPr/>
            </a:pPr>
            <a:r>
              <a:rPr kumimoji="0" lang="en-US" sz="2400" b="0" i="0" u="none" strike="noStrike" kern="1200" cap="none" spc="0" normalizeH="0" baseline="0" noProof="0" dirty="0" smtClean="0">
                <a:ln>
                  <a:noFill/>
                </a:ln>
                <a:solidFill>
                  <a:schemeClr val="tx2"/>
                </a:solidFill>
                <a:effectLst/>
                <a:uLnTx/>
                <a:uFillTx/>
                <a:latin typeface="+mn-lt"/>
                <a:ea typeface="+mn-ea"/>
                <a:cs typeface="+mn-cs"/>
              </a:rPr>
              <a:t>CBC, </a:t>
            </a:r>
            <a:r>
              <a:rPr kumimoji="0" lang="en-US" sz="2400" b="0" i="0" u="none" strike="noStrike" kern="1200" cap="none" spc="0" normalizeH="0" baseline="0" noProof="0" dirty="0" err="1" smtClean="0">
                <a:ln>
                  <a:noFill/>
                </a:ln>
                <a:solidFill>
                  <a:schemeClr val="tx2"/>
                </a:solidFill>
                <a:effectLst/>
                <a:uLnTx/>
                <a:uFillTx/>
                <a:latin typeface="+mn-lt"/>
                <a:ea typeface="+mn-ea"/>
                <a:cs typeface="+mn-cs"/>
              </a:rPr>
              <a:t>BCx</a:t>
            </a:r>
            <a:r>
              <a:rPr kumimoji="0" lang="en-US" sz="2400" b="0" i="0" u="none" strike="noStrike" kern="1200" cap="none" spc="0" normalizeH="0" baseline="0" noProof="0" dirty="0" smtClean="0">
                <a:ln>
                  <a:noFill/>
                </a:ln>
                <a:solidFill>
                  <a:schemeClr val="tx2"/>
                </a:solidFill>
                <a:effectLst/>
                <a:uLnTx/>
                <a:uFillTx/>
                <a:latin typeface="+mn-lt"/>
                <a:ea typeface="+mn-ea"/>
                <a:cs typeface="+mn-cs"/>
              </a:rPr>
              <a:t>, UA, </a:t>
            </a:r>
            <a:r>
              <a:rPr kumimoji="0" lang="en-US" sz="2400" b="0" i="0" u="none" strike="noStrike" kern="1200" cap="none" spc="0" normalizeH="0" baseline="0" noProof="0" dirty="0" err="1" smtClean="0">
                <a:ln>
                  <a:noFill/>
                </a:ln>
                <a:solidFill>
                  <a:schemeClr val="tx2"/>
                </a:solidFill>
                <a:effectLst/>
                <a:uLnTx/>
                <a:uFillTx/>
                <a:latin typeface="+mn-lt"/>
                <a:ea typeface="+mn-ea"/>
                <a:cs typeface="+mn-cs"/>
              </a:rPr>
              <a:t>UCx</a:t>
            </a:r>
            <a:r>
              <a:rPr kumimoji="0" lang="en-US" sz="2400" b="0" i="0" u="none" strike="noStrike" kern="1200" cap="none" spc="0" normalizeH="0" baseline="0" noProof="0" dirty="0" smtClean="0">
                <a:ln>
                  <a:noFill/>
                </a:ln>
                <a:solidFill>
                  <a:schemeClr val="tx2"/>
                </a:solidFill>
                <a:effectLst/>
                <a:uLnTx/>
                <a:uFillTx/>
                <a:latin typeface="+mn-lt"/>
                <a:ea typeface="+mn-ea"/>
                <a:cs typeface="+mn-cs"/>
              </a:rPr>
              <a:t>, CXR, Stool, LP</a:t>
            </a:r>
          </a:p>
          <a:p>
            <a:pPr marL="342900" marR="0" lvl="0" indent="-342900" algn="l" defTabSz="914400" rtl="0" eaLnBrk="1" fontAlgn="auto" latinLnBrk="0" hangingPunct="1">
              <a:lnSpc>
                <a:spcPct val="100000"/>
              </a:lnSpc>
              <a:spcBef>
                <a:spcPts val="2000"/>
              </a:spcBef>
              <a:spcAft>
                <a:spcPts val="0"/>
              </a:spcAft>
              <a:buClr>
                <a:schemeClr val="accent1"/>
              </a:buClr>
              <a:buSzTx/>
              <a:buFontTx/>
              <a:buNone/>
              <a:tabLst/>
              <a:defRPr/>
            </a:pPr>
            <a:r>
              <a:rPr kumimoji="0" lang="en-US" sz="2400" b="0" i="0" u="none" strike="noStrike" kern="1200" cap="none" spc="0" normalizeH="0" baseline="0" noProof="0" dirty="0" smtClean="0">
                <a:ln>
                  <a:noFill/>
                </a:ln>
                <a:solidFill>
                  <a:schemeClr val="tx2"/>
                </a:solidFill>
                <a:effectLst/>
                <a:uLnTx/>
                <a:uFillTx/>
                <a:latin typeface="+mn-lt"/>
                <a:ea typeface="+mn-ea"/>
                <a:cs typeface="+mn-cs"/>
              </a:rPr>
              <a:t>High risk: Admit with IV ABX</a:t>
            </a:r>
          </a:p>
          <a:p>
            <a:pPr marL="342900" marR="0" lvl="0" indent="-342900" algn="l" defTabSz="914400" rtl="0" eaLnBrk="1" fontAlgn="auto" latinLnBrk="0" hangingPunct="1">
              <a:lnSpc>
                <a:spcPct val="100000"/>
              </a:lnSpc>
              <a:spcBef>
                <a:spcPts val="2000"/>
              </a:spcBef>
              <a:spcAft>
                <a:spcPts val="0"/>
              </a:spcAft>
              <a:buClr>
                <a:schemeClr val="accent1"/>
              </a:buClr>
              <a:buSzTx/>
              <a:buFontTx/>
              <a:buNone/>
              <a:tabLst/>
              <a:defRPr/>
            </a:pPr>
            <a:r>
              <a:rPr kumimoji="0" lang="en-US" sz="2400" b="0" i="0" u="none" strike="noStrike" kern="1200" cap="none" spc="0" normalizeH="0" baseline="0" noProof="0" dirty="0" smtClean="0">
                <a:ln>
                  <a:noFill/>
                </a:ln>
                <a:solidFill>
                  <a:schemeClr val="tx2"/>
                </a:solidFill>
                <a:effectLst/>
                <a:uLnTx/>
                <a:uFillTx/>
                <a:latin typeface="+mn-lt"/>
                <a:ea typeface="+mn-ea"/>
                <a:cs typeface="+mn-cs"/>
              </a:rPr>
              <a:t>Low risk: No ABX, </a:t>
            </a:r>
            <a:r>
              <a:rPr lang="en-US" sz="2400" dirty="0" smtClean="0">
                <a:solidFill>
                  <a:schemeClr val="tx2"/>
                </a:solidFill>
              </a:rPr>
              <a:t>observe in hospital or D</a:t>
            </a:r>
            <a:r>
              <a:rPr kumimoji="0" lang="en-US" sz="2400" b="0" i="0" u="none" strike="noStrike" kern="1200" cap="none" spc="0" normalizeH="0" baseline="0" noProof="0" dirty="0" smtClean="0">
                <a:ln>
                  <a:noFill/>
                </a:ln>
                <a:solidFill>
                  <a:schemeClr val="tx2"/>
                </a:solidFill>
                <a:effectLst/>
                <a:uLnTx/>
                <a:uFillTx/>
                <a:latin typeface="+mn-lt"/>
                <a:ea typeface="+mn-ea"/>
                <a:cs typeface="+mn-cs"/>
              </a:rPr>
              <a:t>/C to PMD</a:t>
            </a:r>
          </a:p>
          <a:p>
            <a:pPr marL="342900" marR="0" lvl="0" indent="-342900" algn="l" defTabSz="914400" rtl="0" eaLnBrk="1" fontAlgn="auto" latinLnBrk="0" hangingPunct="1">
              <a:lnSpc>
                <a:spcPct val="100000"/>
              </a:lnSpc>
              <a:spcBef>
                <a:spcPts val="2000"/>
              </a:spcBef>
              <a:spcAft>
                <a:spcPts val="0"/>
              </a:spcAft>
              <a:buClr>
                <a:schemeClr val="accent1"/>
              </a:buClr>
              <a:buSzTx/>
              <a:buFontTx/>
              <a:buNone/>
              <a:tabLst/>
              <a:defRPr/>
            </a:pPr>
            <a:r>
              <a:rPr kumimoji="0" lang="en-US" sz="2400" b="0" i="0" u="none" strike="noStrike" kern="1200" cap="none" spc="0" normalizeH="0" baseline="0" noProof="0" dirty="0" smtClean="0">
                <a:ln>
                  <a:noFill/>
                </a:ln>
                <a:solidFill>
                  <a:schemeClr val="tx2"/>
                </a:solidFill>
                <a:effectLst/>
                <a:uLnTx/>
                <a:uFillTx/>
                <a:latin typeface="+mn-lt"/>
                <a:ea typeface="+mn-ea"/>
                <a:cs typeface="+mn-cs"/>
              </a:rPr>
              <a:t>			</a:t>
            </a:r>
          </a:p>
          <a:p>
            <a:pPr marL="342900" marR="0" lvl="0" indent="-342900" algn="l" defTabSz="914400" rtl="0" eaLnBrk="1" fontAlgn="auto" latinLnBrk="0" hangingPunct="1">
              <a:lnSpc>
                <a:spcPct val="100000"/>
              </a:lnSpc>
              <a:spcBef>
                <a:spcPts val="2000"/>
              </a:spcBef>
              <a:spcAft>
                <a:spcPts val="0"/>
              </a:spcAft>
              <a:buClr>
                <a:schemeClr val="accent1"/>
              </a:buClr>
              <a:buSzTx/>
              <a:buFontTx/>
              <a:buNone/>
              <a:tabLst/>
              <a:defRPr/>
            </a:pPr>
            <a:r>
              <a:rPr kumimoji="0" lang="en-US" sz="2400" b="0" i="0" u="none" strike="noStrike" kern="1200" cap="none" spc="0" normalizeH="0" baseline="0" noProof="0" dirty="0" smtClean="0">
                <a:ln>
                  <a:noFill/>
                </a:ln>
                <a:solidFill>
                  <a:schemeClr val="tx2"/>
                </a:solidFill>
                <a:effectLst/>
                <a:uLnTx/>
                <a:uFillTx/>
                <a:latin typeface="+mn-lt"/>
                <a:ea typeface="+mn-ea"/>
                <a:cs typeface="+mn-cs"/>
              </a:rPr>
              <a:t>				</a:t>
            </a:r>
            <a:endParaRPr kumimoji="0" lang="en-US" sz="2400" b="0" i="0" u="none" strike="noStrike" kern="1200" cap="none" spc="0" normalizeH="0" baseline="0" noProof="0" dirty="0">
              <a:ln>
                <a:noFill/>
              </a:ln>
              <a:solidFill>
                <a:schemeClr val="tx2"/>
              </a:solidFill>
              <a:effectLst/>
              <a:uLnTx/>
              <a:uFillTx/>
              <a:latin typeface="+mn-lt"/>
              <a:ea typeface="+mn-ea"/>
              <a:cs typeface="+mn-cs"/>
            </a:endParaRPr>
          </a:p>
        </p:txBody>
      </p:sp>
      <p:pic>
        <p:nvPicPr>
          <p:cNvPr id="8" name="Picture 7" descr="cb694dab4e339b76da389805d083b9e2.jpg"/>
          <p:cNvPicPr>
            <a:picLocks noChangeAspect="1"/>
          </p:cNvPicPr>
          <p:nvPr/>
        </p:nvPicPr>
        <p:blipFill>
          <a:blip r:embed="rId3"/>
          <a:srcRect b="30050"/>
          <a:stretch>
            <a:fillRect/>
          </a:stretch>
        </p:blipFill>
        <p:spPr>
          <a:xfrm>
            <a:off x="5793956" y="1713356"/>
            <a:ext cx="3119857" cy="2178547"/>
          </a:xfrm>
          <a:prstGeom prst="rect">
            <a:avLst/>
          </a:prstGeom>
        </p:spPr>
      </p:pic>
      <p:sp>
        <p:nvSpPr>
          <p:cNvPr id="6" name="Rectangle 5"/>
          <p:cNvSpPr/>
          <p:nvPr/>
        </p:nvSpPr>
        <p:spPr>
          <a:xfrm>
            <a:off x="3272734" y="4999039"/>
            <a:ext cx="5361592" cy="1087477"/>
          </a:xfrm>
          <a:prstGeom prst="rect">
            <a:avLst/>
          </a:prstGeom>
        </p:spPr>
        <p:txBody>
          <a:bodyPr wrap="square">
            <a:spAutoFit/>
          </a:bodyPr>
          <a:lstStyle/>
          <a:p>
            <a:pPr marL="342900" lvl="0" indent="-342900" defTabSz="914400">
              <a:spcBef>
                <a:spcPts val="2000"/>
              </a:spcBef>
              <a:buClr>
                <a:schemeClr val="accent1"/>
              </a:buClr>
              <a:defRPr/>
            </a:pPr>
            <a:r>
              <a:rPr lang="en-US" sz="2400" dirty="0" smtClean="0">
                <a:solidFill>
                  <a:schemeClr val="tx2"/>
                </a:solidFill>
              </a:rPr>
              <a:t>	Of low risk infants, none had SBI. </a:t>
            </a:r>
          </a:p>
          <a:p>
            <a:pPr marL="342900" lvl="0" indent="-342900" defTabSz="914400">
              <a:spcBef>
                <a:spcPts val="2000"/>
              </a:spcBef>
              <a:buClr>
                <a:schemeClr val="accent1"/>
              </a:buClr>
              <a:defRPr/>
            </a:pPr>
            <a:r>
              <a:rPr lang="en-US" sz="2400" dirty="0" smtClean="0">
                <a:solidFill>
                  <a:schemeClr val="tx2"/>
                </a:solidFill>
              </a:rPr>
              <a:t>	All did well with observation. </a:t>
            </a:r>
            <a:endParaRPr lang="en-US" sz="2400"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Fever in the Adult</a:t>
            </a:r>
            <a:endParaRPr lang="en-US" dirty="0"/>
          </a:p>
        </p:txBody>
      </p:sp>
      <p:sp>
        <p:nvSpPr>
          <p:cNvPr id="3" name="Subtitle 2"/>
          <p:cNvSpPr>
            <a:spLocks noGrp="1"/>
          </p:cNvSpPr>
          <p:nvPr>
            <p:ph type="subTitle" idx="1"/>
          </p:nvPr>
        </p:nvSpPr>
        <p:spPr/>
        <p:txBody>
          <a:bodyPr>
            <a:normAutofit/>
          </a:bodyPr>
          <a:lstStyle/>
          <a:p>
            <a:endParaRPr lang="en-US" dirty="0"/>
          </a:p>
        </p:txBody>
      </p:sp>
      <p:pic>
        <p:nvPicPr>
          <p:cNvPr id="5" name="Picture 4" descr="kingscountyhospital_1400x800_eduardhueber_10jpg.jpg"/>
          <p:cNvPicPr>
            <a:picLocks noChangeAspect="1"/>
          </p:cNvPicPr>
          <p:nvPr/>
        </p:nvPicPr>
        <p:blipFill>
          <a:blip r:embed="rId2"/>
          <a:stretch>
            <a:fillRect/>
          </a:stretch>
        </p:blipFill>
        <p:spPr>
          <a:xfrm>
            <a:off x="3809728" y="3915716"/>
            <a:ext cx="5109396" cy="2919655"/>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Rochester Criteria</a:t>
            </a:r>
            <a:endParaRPr lang="en-US" dirty="0"/>
          </a:p>
        </p:txBody>
      </p:sp>
      <p:pic>
        <p:nvPicPr>
          <p:cNvPr id="5" name="Picture 4" descr="Golisano-CHAS-2-colors.jpg"/>
          <p:cNvPicPr>
            <a:picLocks noChangeAspect="1"/>
          </p:cNvPicPr>
          <p:nvPr/>
        </p:nvPicPr>
        <p:blipFill>
          <a:blip r:embed="rId2"/>
          <a:stretch>
            <a:fillRect/>
          </a:stretch>
        </p:blipFill>
        <p:spPr>
          <a:xfrm>
            <a:off x="0" y="4789189"/>
            <a:ext cx="3621541" cy="1818013"/>
          </a:xfrm>
          <a:prstGeom prst="rect">
            <a:avLst/>
          </a:prstGeom>
        </p:spPr>
      </p:pic>
      <p:sp>
        <p:nvSpPr>
          <p:cNvPr id="7" name="Content Placeholder 5"/>
          <p:cNvSpPr txBox="1">
            <a:spLocks/>
          </p:cNvSpPr>
          <p:nvPr/>
        </p:nvSpPr>
        <p:spPr>
          <a:xfrm>
            <a:off x="887098" y="2090312"/>
            <a:ext cx="8038244" cy="3982697"/>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ts val="2000"/>
              </a:spcBef>
              <a:spcAft>
                <a:spcPts val="0"/>
              </a:spcAft>
              <a:buClr>
                <a:schemeClr val="accent1"/>
              </a:buClr>
              <a:buSzTx/>
              <a:buFontTx/>
              <a:buNone/>
              <a:tabLst/>
              <a:defRPr/>
            </a:pPr>
            <a:r>
              <a:rPr kumimoji="0" lang="en-US" sz="2400" b="0" i="0" u="none" strike="noStrike" kern="1200" cap="none" spc="0" normalizeH="0" baseline="0" noProof="0" dirty="0" smtClean="0">
                <a:ln>
                  <a:noFill/>
                </a:ln>
                <a:solidFill>
                  <a:schemeClr val="tx2"/>
                </a:solidFill>
                <a:effectLst/>
                <a:uLnTx/>
                <a:uFillTx/>
                <a:latin typeface="+mn-lt"/>
                <a:ea typeface="+mn-ea"/>
                <a:cs typeface="+mn-cs"/>
              </a:rPr>
              <a:t>Infants 0-2 mo T &gt; 38C </a:t>
            </a:r>
          </a:p>
          <a:p>
            <a:pPr marL="342900" marR="0" lvl="0" indent="-342900" algn="l" defTabSz="914400" rtl="0" eaLnBrk="1" fontAlgn="auto" latinLnBrk="0" hangingPunct="1">
              <a:lnSpc>
                <a:spcPct val="100000"/>
              </a:lnSpc>
              <a:spcBef>
                <a:spcPts val="2000"/>
              </a:spcBef>
              <a:spcAft>
                <a:spcPts val="0"/>
              </a:spcAft>
              <a:buClr>
                <a:schemeClr val="accent1"/>
              </a:buClr>
              <a:buSzTx/>
              <a:buFontTx/>
              <a:buNone/>
              <a:tabLst/>
              <a:defRPr/>
            </a:pPr>
            <a:r>
              <a:rPr kumimoji="0" lang="en-US" sz="2400" b="0" i="0" u="none" strike="noStrike" kern="1200" cap="none" spc="0" normalizeH="0" baseline="0" noProof="0" dirty="0" smtClean="0">
                <a:ln>
                  <a:noFill/>
                </a:ln>
                <a:solidFill>
                  <a:schemeClr val="tx2"/>
                </a:solidFill>
                <a:effectLst/>
                <a:uLnTx/>
                <a:uFillTx/>
                <a:latin typeface="+mn-lt"/>
                <a:ea typeface="+mn-ea"/>
                <a:cs typeface="+mn-cs"/>
              </a:rPr>
              <a:t>CBC, </a:t>
            </a:r>
            <a:r>
              <a:rPr kumimoji="0" lang="en-US" sz="2400" b="0" i="0" u="none" strike="noStrike" kern="1200" cap="none" spc="0" normalizeH="0" baseline="0" noProof="0" dirty="0" err="1" smtClean="0">
                <a:ln>
                  <a:noFill/>
                </a:ln>
                <a:solidFill>
                  <a:schemeClr val="tx2"/>
                </a:solidFill>
                <a:effectLst/>
                <a:uLnTx/>
                <a:uFillTx/>
                <a:latin typeface="+mn-lt"/>
                <a:ea typeface="+mn-ea"/>
                <a:cs typeface="+mn-cs"/>
              </a:rPr>
              <a:t>BCx</a:t>
            </a:r>
            <a:r>
              <a:rPr kumimoji="0" lang="en-US" sz="2400" b="0" i="0" u="none" strike="noStrike" kern="1200" cap="none" spc="0" normalizeH="0" baseline="0" noProof="0" dirty="0" smtClean="0">
                <a:ln>
                  <a:noFill/>
                </a:ln>
                <a:solidFill>
                  <a:schemeClr val="tx2"/>
                </a:solidFill>
                <a:effectLst/>
                <a:uLnTx/>
                <a:uFillTx/>
                <a:latin typeface="+mn-lt"/>
                <a:ea typeface="+mn-ea"/>
                <a:cs typeface="+mn-cs"/>
              </a:rPr>
              <a:t>, UA, </a:t>
            </a:r>
            <a:r>
              <a:rPr kumimoji="0" lang="en-US" sz="2400" b="0" i="0" u="none" strike="noStrike" kern="1200" cap="none" spc="0" normalizeH="0" baseline="0" noProof="0" dirty="0" err="1" smtClean="0">
                <a:ln>
                  <a:noFill/>
                </a:ln>
                <a:solidFill>
                  <a:schemeClr val="tx2"/>
                </a:solidFill>
                <a:effectLst/>
                <a:uLnTx/>
                <a:uFillTx/>
                <a:latin typeface="+mn-lt"/>
                <a:ea typeface="+mn-ea"/>
                <a:cs typeface="+mn-cs"/>
              </a:rPr>
              <a:t>UCx</a:t>
            </a:r>
            <a:endParaRPr kumimoji="0" lang="en-US" sz="2400" b="0" i="0" u="none" strike="noStrike" kern="1200" cap="none" spc="0" normalizeH="0" baseline="0" noProof="0" dirty="0" smtClean="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100000"/>
              </a:lnSpc>
              <a:spcBef>
                <a:spcPts val="2000"/>
              </a:spcBef>
              <a:spcAft>
                <a:spcPts val="0"/>
              </a:spcAft>
              <a:buClr>
                <a:schemeClr val="accent1"/>
              </a:buClr>
              <a:buSzTx/>
              <a:buFontTx/>
              <a:buNone/>
              <a:tabLst/>
              <a:defRPr/>
            </a:pPr>
            <a:r>
              <a:rPr kumimoji="0" lang="en-US" sz="2400" b="0" i="0" u="none" strike="noStrike" kern="1200" cap="none" spc="0" normalizeH="0" baseline="0" noProof="0" dirty="0" smtClean="0">
                <a:ln>
                  <a:noFill/>
                </a:ln>
                <a:solidFill>
                  <a:schemeClr val="tx2"/>
                </a:solidFill>
                <a:effectLst/>
                <a:uLnTx/>
                <a:uFillTx/>
                <a:latin typeface="+mn-lt"/>
                <a:ea typeface="+mn-ea"/>
                <a:cs typeface="+mn-cs"/>
              </a:rPr>
              <a:t>High risk: Admit with IV ABX</a:t>
            </a:r>
          </a:p>
          <a:p>
            <a:pPr marL="342900" marR="0" lvl="0" indent="-342900" algn="l" defTabSz="914400" rtl="0" eaLnBrk="1" fontAlgn="auto" latinLnBrk="0" hangingPunct="1">
              <a:lnSpc>
                <a:spcPct val="100000"/>
              </a:lnSpc>
              <a:spcBef>
                <a:spcPts val="2000"/>
              </a:spcBef>
              <a:spcAft>
                <a:spcPts val="0"/>
              </a:spcAft>
              <a:buClr>
                <a:schemeClr val="accent1"/>
              </a:buClr>
              <a:buSzTx/>
              <a:buFontTx/>
              <a:buNone/>
              <a:tabLst/>
              <a:defRPr/>
            </a:pPr>
            <a:r>
              <a:rPr kumimoji="0" lang="en-US" sz="2400" b="0" i="0" u="none" strike="noStrike" kern="1200" cap="none" spc="0" normalizeH="0" baseline="0" noProof="0" dirty="0" smtClean="0">
                <a:ln>
                  <a:noFill/>
                </a:ln>
                <a:solidFill>
                  <a:schemeClr val="tx2"/>
                </a:solidFill>
                <a:effectLst/>
                <a:uLnTx/>
                <a:uFillTx/>
                <a:latin typeface="+mn-lt"/>
                <a:ea typeface="+mn-ea"/>
                <a:cs typeface="+mn-cs"/>
              </a:rPr>
              <a:t>Low risk: No ABX, </a:t>
            </a:r>
            <a:r>
              <a:rPr lang="en-US" sz="2400" dirty="0" smtClean="0">
                <a:solidFill>
                  <a:schemeClr val="tx2"/>
                </a:solidFill>
              </a:rPr>
              <a:t>observe in hospital or IM </a:t>
            </a:r>
            <a:r>
              <a:rPr lang="en-US" sz="2400" dirty="0" err="1" smtClean="0">
                <a:solidFill>
                  <a:schemeClr val="tx2"/>
                </a:solidFill>
              </a:rPr>
              <a:t>Cef</a:t>
            </a:r>
            <a:r>
              <a:rPr lang="en-US" sz="2400" dirty="0" smtClean="0">
                <a:solidFill>
                  <a:schemeClr val="tx2"/>
                </a:solidFill>
              </a:rPr>
              <a:t> &amp; </a:t>
            </a:r>
            <a:r>
              <a:rPr lang="en-US" sz="2400" dirty="0" err="1" smtClean="0">
                <a:solidFill>
                  <a:schemeClr val="tx2"/>
                </a:solidFill>
              </a:rPr>
              <a:t>d/c</a:t>
            </a:r>
            <a:r>
              <a:rPr lang="en-US" sz="2400" dirty="0" smtClean="0">
                <a:solidFill>
                  <a:schemeClr val="tx2"/>
                </a:solidFill>
              </a:rPr>
              <a:t>.</a:t>
            </a:r>
            <a:endParaRPr kumimoji="0" lang="en-US" sz="2400" b="0" i="0" u="none" strike="noStrike" kern="1200" cap="none" spc="0" normalizeH="0" baseline="0" noProof="0" dirty="0" smtClean="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100000"/>
              </a:lnSpc>
              <a:spcBef>
                <a:spcPts val="2000"/>
              </a:spcBef>
              <a:spcAft>
                <a:spcPts val="0"/>
              </a:spcAft>
              <a:buClr>
                <a:schemeClr val="accent1"/>
              </a:buClr>
              <a:buSzTx/>
              <a:buFontTx/>
              <a:buNone/>
              <a:tabLst/>
              <a:defRPr/>
            </a:pPr>
            <a:r>
              <a:rPr kumimoji="0" lang="en-US" sz="2400" b="0" i="0" u="none" strike="noStrike" kern="1200" cap="none" spc="0" normalizeH="0" baseline="0" noProof="0" dirty="0" smtClean="0">
                <a:ln>
                  <a:noFill/>
                </a:ln>
                <a:solidFill>
                  <a:schemeClr val="tx2"/>
                </a:solidFill>
                <a:effectLst/>
                <a:uLnTx/>
                <a:uFillTx/>
                <a:latin typeface="+mn-lt"/>
                <a:ea typeface="+mn-ea"/>
                <a:cs typeface="+mn-cs"/>
              </a:rPr>
              <a:t>			</a:t>
            </a:r>
          </a:p>
          <a:p>
            <a:pPr marL="342900" marR="0" lvl="0" indent="-342900" algn="l" defTabSz="914400" rtl="0" eaLnBrk="1" fontAlgn="auto" latinLnBrk="0" hangingPunct="1">
              <a:lnSpc>
                <a:spcPct val="100000"/>
              </a:lnSpc>
              <a:spcBef>
                <a:spcPts val="2000"/>
              </a:spcBef>
              <a:spcAft>
                <a:spcPts val="0"/>
              </a:spcAft>
              <a:buClr>
                <a:schemeClr val="accent1"/>
              </a:buClr>
              <a:buSzTx/>
              <a:buFontTx/>
              <a:buNone/>
              <a:tabLst/>
              <a:defRPr/>
            </a:pPr>
            <a:r>
              <a:rPr kumimoji="0" lang="en-US" sz="2400" b="0" i="0" u="none" strike="noStrike" kern="1200" cap="none" spc="0" normalizeH="0" baseline="0" noProof="0" dirty="0" smtClean="0">
                <a:ln>
                  <a:noFill/>
                </a:ln>
                <a:solidFill>
                  <a:schemeClr val="tx2"/>
                </a:solidFill>
                <a:effectLst/>
                <a:uLnTx/>
                <a:uFillTx/>
                <a:latin typeface="+mn-lt"/>
                <a:ea typeface="+mn-ea"/>
                <a:cs typeface="+mn-cs"/>
              </a:rPr>
              <a:t>				</a:t>
            </a:r>
            <a:endParaRPr kumimoji="0" lang="en-US" sz="2400" b="0" i="0" u="none" strike="noStrike" kern="1200" cap="none" spc="0" normalizeH="0" baseline="0" noProof="0" dirty="0">
              <a:ln>
                <a:noFill/>
              </a:ln>
              <a:solidFill>
                <a:schemeClr val="tx2"/>
              </a:solidFill>
              <a:effectLst/>
              <a:uLnTx/>
              <a:uFillTx/>
              <a:latin typeface="+mn-lt"/>
              <a:ea typeface="+mn-ea"/>
              <a:cs typeface="+mn-cs"/>
            </a:endParaRPr>
          </a:p>
        </p:txBody>
      </p:sp>
      <p:pic>
        <p:nvPicPr>
          <p:cNvPr id="8" name="Picture 7" descr="VisitingInformation.jpg"/>
          <p:cNvPicPr>
            <a:picLocks noChangeAspect="1"/>
          </p:cNvPicPr>
          <p:nvPr/>
        </p:nvPicPr>
        <p:blipFill>
          <a:blip r:embed="rId3"/>
          <a:srcRect r="22204"/>
          <a:stretch>
            <a:fillRect/>
          </a:stretch>
        </p:blipFill>
        <p:spPr>
          <a:xfrm>
            <a:off x="5092862" y="1673666"/>
            <a:ext cx="3820952" cy="2138354"/>
          </a:xfrm>
          <a:prstGeom prst="rect">
            <a:avLst/>
          </a:prstGeom>
        </p:spPr>
      </p:pic>
      <p:sp>
        <p:nvSpPr>
          <p:cNvPr id="6" name="Rectangle 5"/>
          <p:cNvSpPr/>
          <p:nvPr/>
        </p:nvSpPr>
        <p:spPr>
          <a:xfrm>
            <a:off x="3853767" y="4930309"/>
            <a:ext cx="5060046" cy="1087477"/>
          </a:xfrm>
          <a:prstGeom prst="rect">
            <a:avLst/>
          </a:prstGeom>
        </p:spPr>
        <p:txBody>
          <a:bodyPr wrap="square">
            <a:spAutoFit/>
          </a:bodyPr>
          <a:lstStyle/>
          <a:p>
            <a:pPr marL="342900" lvl="0" indent="-342900" defTabSz="914400">
              <a:spcBef>
                <a:spcPts val="2000"/>
              </a:spcBef>
              <a:buClr>
                <a:schemeClr val="accent1"/>
              </a:buClr>
              <a:defRPr/>
            </a:pPr>
            <a:r>
              <a:rPr lang="en-US" dirty="0" smtClean="0">
                <a:solidFill>
                  <a:schemeClr val="tx2"/>
                </a:solidFill>
              </a:rPr>
              <a:t>	</a:t>
            </a:r>
            <a:r>
              <a:rPr lang="en-US" sz="2400" dirty="0" smtClean="0">
                <a:solidFill>
                  <a:schemeClr val="tx2"/>
                </a:solidFill>
              </a:rPr>
              <a:t>Of low risk infants, one had SBI. </a:t>
            </a:r>
          </a:p>
          <a:p>
            <a:pPr marL="342900" lvl="0" indent="-342900" defTabSz="914400">
              <a:spcBef>
                <a:spcPts val="2000"/>
              </a:spcBef>
              <a:buClr>
                <a:schemeClr val="accent1"/>
              </a:buClr>
              <a:defRPr/>
            </a:pPr>
            <a:r>
              <a:rPr lang="en-US" sz="2400" dirty="0" smtClean="0">
                <a:solidFill>
                  <a:schemeClr val="tx2"/>
                </a:solidFill>
              </a:rPr>
              <a:t>	All did well with observation. </a:t>
            </a:r>
            <a:endParaRPr lang="en-US" sz="2400"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Screen shot 2015-03-05 at 7.12.03 PM.png"/>
          <p:cNvPicPr>
            <a:picLocks noGrp="1" noChangeAspect="1"/>
          </p:cNvPicPr>
          <p:nvPr>
            <p:ph idx="1"/>
          </p:nvPr>
        </p:nvPicPr>
        <p:blipFill>
          <a:blip r:embed="rId2"/>
          <a:srcRect l="-457" r="-457"/>
          <a:stretch>
            <a:fillRect/>
          </a:stretch>
        </p:blipFill>
        <p:spPr>
          <a:xfrm>
            <a:off x="-52912" y="13230"/>
            <a:ext cx="9196912" cy="6819489"/>
          </a:xfrm>
        </p:spPr>
      </p:pic>
      <p:sp>
        <p:nvSpPr>
          <p:cNvPr id="5" name="Rectangle 4"/>
          <p:cNvSpPr/>
          <p:nvPr/>
        </p:nvSpPr>
        <p:spPr>
          <a:xfrm>
            <a:off x="7227134" y="3914411"/>
            <a:ext cx="1395111" cy="646331"/>
          </a:xfrm>
          <a:prstGeom prst="rect">
            <a:avLst/>
          </a:prstGeom>
        </p:spPr>
        <p:txBody>
          <a:bodyPr wrap="square">
            <a:spAutoFit/>
          </a:bodyPr>
          <a:lstStyle/>
          <a:p>
            <a:pPr algn="ctr"/>
            <a:r>
              <a:rPr lang="en-US" b="1" dirty="0" smtClean="0">
                <a:solidFill>
                  <a:srgbClr val="FF0000"/>
                </a:solidFill>
              </a:rPr>
              <a:t>LP ALL</a:t>
            </a:r>
            <a:br>
              <a:rPr lang="en-US" b="1" dirty="0" smtClean="0">
                <a:solidFill>
                  <a:srgbClr val="FF0000"/>
                </a:solidFill>
              </a:rPr>
            </a:br>
            <a:r>
              <a:rPr lang="en-US" b="1" dirty="0" smtClean="0">
                <a:solidFill>
                  <a:srgbClr val="FF0000"/>
                </a:solidFill>
              </a:rPr>
              <a:t>ABX ALL</a:t>
            </a:r>
            <a:endParaRPr lang="en-US" b="1" dirty="0">
              <a:solidFill>
                <a:srgbClr val="FF0000"/>
              </a:solidFill>
            </a:endParaRPr>
          </a:p>
        </p:txBody>
      </p:sp>
      <p:sp>
        <p:nvSpPr>
          <p:cNvPr id="6" name="Rectangle 5"/>
          <p:cNvSpPr/>
          <p:nvPr/>
        </p:nvSpPr>
        <p:spPr>
          <a:xfrm>
            <a:off x="4813725" y="4021021"/>
            <a:ext cx="1760696" cy="646331"/>
          </a:xfrm>
          <a:prstGeom prst="rect">
            <a:avLst/>
          </a:prstGeom>
        </p:spPr>
        <p:txBody>
          <a:bodyPr wrap="square">
            <a:spAutoFit/>
          </a:bodyPr>
          <a:lstStyle/>
          <a:p>
            <a:pPr algn="ctr"/>
            <a:r>
              <a:rPr lang="en-US" b="1" dirty="0" smtClean="0">
                <a:solidFill>
                  <a:srgbClr val="FF0000"/>
                </a:solidFill>
              </a:rPr>
              <a:t>NO LP OR ABX</a:t>
            </a:r>
            <a:br>
              <a:rPr lang="en-US" b="1" dirty="0" smtClean="0">
                <a:solidFill>
                  <a:srgbClr val="FF0000"/>
                </a:solidFill>
              </a:rPr>
            </a:br>
            <a:r>
              <a:rPr lang="en-US" b="1" dirty="0" smtClean="0">
                <a:solidFill>
                  <a:srgbClr val="FF0000"/>
                </a:solidFill>
              </a:rPr>
              <a:t>MISS 1% SBI</a:t>
            </a:r>
            <a:endParaRPr lang="en-US" b="1" dirty="0">
              <a:solidFill>
                <a:srgbClr val="FF0000"/>
              </a:solidFill>
            </a:endParaRPr>
          </a:p>
        </p:txBody>
      </p:sp>
      <p:sp>
        <p:nvSpPr>
          <p:cNvPr id="7" name="Rectangle 6"/>
          <p:cNvSpPr/>
          <p:nvPr/>
        </p:nvSpPr>
        <p:spPr>
          <a:xfrm>
            <a:off x="2134828" y="1375022"/>
            <a:ext cx="2026745" cy="923330"/>
          </a:xfrm>
          <a:prstGeom prst="rect">
            <a:avLst/>
          </a:prstGeom>
        </p:spPr>
        <p:txBody>
          <a:bodyPr wrap="square">
            <a:spAutoFit/>
          </a:bodyPr>
          <a:lstStyle/>
          <a:p>
            <a:pPr algn="ctr"/>
            <a:r>
              <a:rPr lang="en-US" b="1" dirty="0" smtClean="0">
                <a:solidFill>
                  <a:srgbClr val="FF0000"/>
                </a:solidFill>
              </a:rPr>
              <a:t>LP ALL</a:t>
            </a:r>
            <a:br>
              <a:rPr lang="en-US" b="1" dirty="0" smtClean="0">
                <a:solidFill>
                  <a:srgbClr val="FF0000"/>
                </a:solidFill>
              </a:rPr>
            </a:br>
            <a:r>
              <a:rPr lang="en-US" b="1" dirty="0" smtClean="0">
                <a:solidFill>
                  <a:srgbClr val="FF0000"/>
                </a:solidFill>
              </a:rPr>
              <a:t>NO ABX</a:t>
            </a:r>
            <a:br>
              <a:rPr lang="en-US" b="1" dirty="0" smtClean="0">
                <a:solidFill>
                  <a:srgbClr val="FF0000"/>
                </a:solidFill>
              </a:rPr>
            </a:br>
            <a:r>
              <a:rPr lang="en-US" b="1" dirty="0" smtClean="0">
                <a:solidFill>
                  <a:srgbClr val="FF0000"/>
                </a:solidFill>
              </a:rPr>
              <a:t>STRICT, CHEAP</a:t>
            </a:r>
            <a:endParaRPr lang="en-U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6084" name="Picture 4"/>
          <p:cNvPicPr>
            <a:picLocks noChangeAspect="1" noChangeArrowheads="1"/>
          </p:cNvPicPr>
          <p:nvPr/>
        </p:nvPicPr>
        <p:blipFill>
          <a:blip r:embed="rId2"/>
          <a:srcRect/>
          <a:stretch>
            <a:fillRect/>
          </a:stretch>
        </p:blipFill>
        <p:spPr bwMode="auto">
          <a:xfrm>
            <a:off x="5308600" y="0"/>
            <a:ext cx="3835400" cy="2120900"/>
          </a:xfrm>
          <a:prstGeom prst="rect">
            <a:avLst/>
          </a:prstGeom>
          <a:noFill/>
          <a:ln w="9525">
            <a:noFill/>
            <a:miter lim="800000"/>
            <a:headEnd/>
            <a:tailEnd/>
          </a:ln>
          <a:effectLst/>
        </p:spPr>
      </p:pic>
      <p:pic>
        <p:nvPicPr>
          <p:cNvPr id="46086" name="Picture 6"/>
          <p:cNvPicPr>
            <a:picLocks noChangeAspect="1" noChangeArrowheads="1"/>
          </p:cNvPicPr>
          <p:nvPr/>
        </p:nvPicPr>
        <p:blipFill>
          <a:blip r:embed="rId3"/>
          <a:srcRect/>
          <a:stretch>
            <a:fillRect/>
          </a:stretch>
        </p:blipFill>
        <p:spPr bwMode="auto">
          <a:xfrm>
            <a:off x="-61912" y="0"/>
            <a:ext cx="3327400" cy="2438400"/>
          </a:xfrm>
          <a:prstGeom prst="rect">
            <a:avLst/>
          </a:prstGeom>
          <a:noFill/>
          <a:ln w="9525">
            <a:noFill/>
            <a:miter lim="800000"/>
            <a:headEnd/>
            <a:tailEnd/>
          </a:ln>
          <a:effectLst/>
        </p:spPr>
      </p:pic>
      <p:pic>
        <p:nvPicPr>
          <p:cNvPr id="46091" name="Picture 11"/>
          <p:cNvPicPr>
            <a:picLocks noChangeAspect="1" noChangeArrowheads="1"/>
          </p:cNvPicPr>
          <p:nvPr/>
        </p:nvPicPr>
        <p:blipFill>
          <a:blip r:embed="rId4"/>
          <a:srcRect/>
          <a:stretch>
            <a:fillRect/>
          </a:stretch>
        </p:blipFill>
        <p:spPr bwMode="auto">
          <a:xfrm>
            <a:off x="6106064" y="4132800"/>
            <a:ext cx="2857500" cy="2857500"/>
          </a:xfrm>
          <a:prstGeom prst="rect">
            <a:avLst/>
          </a:prstGeom>
          <a:noFill/>
          <a:ln w="9525">
            <a:noFill/>
            <a:miter lim="800000"/>
            <a:headEnd/>
            <a:tailEnd/>
          </a:ln>
          <a:effectLst/>
        </p:spPr>
      </p:pic>
      <p:pic>
        <p:nvPicPr>
          <p:cNvPr id="46083" name="Picture 3"/>
          <p:cNvPicPr>
            <a:picLocks noChangeAspect="1" noChangeArrowheads="1"/>
          </p:cNvPicPr>
          <p:nvPr/>
        </p:nvPicPr>
        <p:blipFill>
          <a:blip r:embed="rId5"/>
          <a:srcRect/>
          <a:stretch>
            <a:fillRect/>
          </a:stretch>
        </p:blipFill>
        <p:spPr bwMode="auto">
          <a:xfrm>
            <a:off x="5335588" y="2257906"/>
            <a:ext cx="3733800" cy="2184400"/>
          </a:xfrm>
          <a:prstGeom prst="rect">
            <a:avLst/>
          </a:prstGeom>
          <a:noFill/>
          <a:ln w="9525">
            <a:noFill/>
            <a:miter lim="800000"/>
            <a:headEnd/>
            <a:tailEnd/>
          </a:ln>
          <a:effectLst/>
        </p:spPr>
      </p:pic>
      <p:pic>
        <p:nvPicPr>
          <p:cNvPr id="46089" name="Picture 9"/>
          <p:cNvPicPr>
            <a:picLocks noChangeAspect="1" noChangeArrowheads="1"/>
          </p:cNvPicPr>
          <p:nvPr/>
        </p:nvPicPr>
        <p:blipFill>
          <a:blip r:embed="rId6"/>
          <a:srcRect/>
          <a:stretch>
            <a:fillRect/>
          </a:stretch>
        </p:blipFill>
        <p:spPr bwMode="auto">
          <a:xfrm>
            <a:off x="26988" y="2457450"/>
            <a:ext cx="3492500" cy="2324100"/>
          </a:xfrm>
          <a:prstGeom prst="rect">
            <a:avLst/>
          </a:prstGeom>
          <a:noFill/>
          <a:ln w="9525">
            <a:noFill/>
            <a:miter lim="800000"/>
            <a:headEnd/>
            <a:tailEnd/>
          </a:ln>
          <a:effectLst/>
        </p:spPr>
      </p:pic>
      <p:pic>
        <p:nvPicPr>
          <p:cNvPr id="46090" name="Picture 10"/>
          <p:cNvPicPr>
            <a:picLocks noChangeAspect="1" noChangeArrowheads="1"/>
          </p:cNvPicPr>
          <p:nvPr/>
        </p:nvPicPr>
        <p:blipFill>
          <a:blip r:embed="rId7"/>
          <a:srcRect/>
          <a:stretch>
            <a:fillRect/>
          </a:stretch>
        </p:blipFill>
        <p:spPr bwMode="auto">
          <a:xfrm>
            <a:off x="-61912" y="4584700"/>
            <a:ext cx="3581400" cy="2273300"/>
          </a:xfrm>
          <a:prstGeom prst="rect">
            <a:avLst/>
          </a:prstGeom>
          <a:noFill/>
          <a:ln w="9525">
            <a:noFill/>
            <a:miter lim="800000"/>
            <a:headEnd/>
            <a:tailEnd/>
          </a:ln>
          <a:effectLst/>
        </p:spPr>
      </p:pic>
      <p:pic>
        <p:nvPicPr>
          <p:cNvPr id="46087" name="Picture 7"/>
          <p:cNvPicPr>
            <a:picLocks noChangeAspect="1" noChangeArrowheads="1"/>
          </p:cNvPicPr>
          <p:nvPr/>
        </p:nvPicPr>
        <p:blipFill>
          <a:blip r:embed="rId8"/>
          <a:srcRect/>
          <a:stretch>
            <a:fillRect/>
          </a:stretch>
        </p:blipFill>
        <p:spPr bwMode="auto">
          <a:xfrm>
            <a:off x="3133725" y="0"/>
            <a:ext cx="2857500" cy="2857500"/>
          </a:xfrm>
          <a:prstGeom prst="rect">
            <a:avLst/>
          </a:prstGeom>
          <a:noFill/>
          <a:ln w="9525">
            <a:noFill/>
            <a:miter lim="800000"/>
            <a:headEnd/>
            <a:tailEnd/>
          </a:ln>
          <a:effectLst/>
        </p:spPr>
      </p:pic>
      <p:pic>
        <p:nvPicPr>
          <p:cNvPr id="46088" name="Picture 8"/>
          <p:cNvPicPr>
            <a:picLocks noChangeAspect="1" noChangeArrowheads="1"/>
          </p:cNvPicPr>
          <p:nvPr/>
        </p:nvPicPr>
        <p:blipFill>
          <a:blip r:embed="rId9"/>
          <a:srcRect l="14545" r="10909"/>
          <a:stretch>
            <a:fillRect/>
          </a:stretch>
        </p:blipFill>
        <p:spPr bwMode="auto">
          <a:xfrm>
            <a:off x="3557276" y="2863413"/>
            <a:ext cx="2373422" cy="410042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7108" name="Picture 4"/>
          <p:cNvPicPr>
            <a:picLocks noChangeAspect="1" noChangeArrowheads="1"/>
          </p:cNvPicPr>
          <p:nvPr/>
        </p:nvPicPr>
        <p:blipFill>
          <a:blip r:embed="rId2"/>
          <a:srcRect/>
          <a:stretch>
            <a:fillRect/>
          </a:stretch>
        </p:blipFill>
        <p:spPr bwMode="auto">
          <a:xfrm>
            <a:off x="0" y="0"/>
            <a:ext cx="4826425" cy="3016588"/>
          </a:xfrm>
          <a:prstGeom prst="rect">
            <a:avLst/>
          </a:prstGeom>
          <a:noFill/>
          <a:ln w="9525">
            <a:noFill/>
            <a:miter lim="800000"/>
            <a:headEnd/>
            <a:tailEnd/>
          </a:ln>
          <a:effectLst/>
        </p:spPr>
      </p:pic>
      <p:pic>
        <p:nvPicPr>
          <p:cNvPr id="47109" name="Picture 5"/>
          <p:cNvPicPr>
            <a:picLocks noChangeAspect="1" noChangeArrowheads="1"/>
          </p:cNvPicPr>
          <p:nvPr/>
        </p:nvPicPr>
        <p:blipFill>
          <a:blip r:embed="rId3"/>
          <a:srcRect/>
          <a:stretch>
            <a:fillRect/>
          </a:stretch>
        </p:blipFill>
        <p:spPr bwMode="auto">
          <a:xfrm>
            <a:off x="2212141" y="3813612"/>
            <a:ext cx="3044388" cy="3044388"/>
          </a:xfrm>
          <a:prstGeom prst="rect">
            <a:avLst/>
          </a:prstGeom>
          <a:noFill/>
          <a:ln w="9525">
            <a:noFill/>
            <a:miter lim="800000"/>
            <a:headEnd/>
            <a:tailEnd/>
          </a:ln>
          <a:effectLst/>
        </p:spPr>
      </p:pic>
      <p:pic>
        <p:nvPicPr>
          <p:cNvPr id="47111" name="Picture 7"/>
          <p:cNvPicPr>
            <a:picLocks noChangeAspect="1" noChangeArrowheads="1"/>
          </p:cNvPicPr>
          <p:nvPr/>
        </p:nvPicPr>
        <p:blipFill>
          <a:blip r:embed="rId4"/>
          <a:srcRect/>
          <a:stretch>
            <a:fillRect/>
          </a:stretch>
        </p:blipFill>
        <p:spPr bwMode="auto">
          <a:xfrm>
            <a:off x="0" y="4584700"/>
            <a:ext cx="2387600" cy="2273300"/>
          </a:xfrm>
          <a:prstGeom prst="rect">
            <a:avLst/>
          </a:prstGeom>
          <a:noFill/>
          <a:ln w="9525">
            <a:noFill/>
            <a:miter lim="800000"/>
            <a:headEnd/>
            <a:tailEnd/>
          </a:ln>
          <a:effectLst/>
        </p:spPr>
      </p:pic>
      <p:pic>
        <p:nvPicPr>
          <p:cNvPr id="47113" name="Picture 9"/>
          <p:cNvPicPr>
            <a:picLocks noChangeAspect="1" noChangeArrowheads="1"/>
          </p:cNvPicPr>
          <p:nvPr/>
        </p:nvPicPr>
        <p:blipFill>
          <a:blip r:embed="rId5"/>
          <a:srcRect/>
          <a:stretch>
            <a:fillRect/>
          </a:stretch>
        </p:blipFill>
        <p:spPr bwMode="auto">
          <a:xfrm>
            <a:off x="5994400" y="0"/>
            <a:ext cx="3149600" cy="2590800"/>
          </a:xfrm>
          <a:prstGeom prst="rect">
            <a:avLst/>
          </a:prstGeom>
          <a:noFill/>
          <a:ln w="9525">
            <a:noFill/>
            <a:miter lim="800000"/>
            <a:headEnd/>
            <a:tailEnd/>
          </a:ln>
          <a:effectLst/>
        </p:spPr>
      </p:pic>
      <p:pic>
        <p:nvPicPr>
          <p:cNvPr id="47114" name="Picture 10"/>
          <p:cNvPicPr>
            <a:picLocks noChangeAspect="1" noChangeArrowheads="1"/>
          </p:cNvPicPr>
          <p:nvPr/>
        </p:nvPicPr>
        <p:blipFill>
          <a:blip r:embed="rId6"/>
          <a:srcRect/>
          <a:stretch>
            <a:fillRect/>
          </a:stretch>
        </p:blipFill>
        <p:spPr bwMode="auto">
          <a:xfrm>
            <a:off x="3904384" y="0"/>
            <a:ext cx="2755900" cy="2946401"/>
          </a:xfrm>
          <a:prstGeom prst="rect">
            <a:avLst/>
          </a:prstGeom>
          <a:noFill/>
          <a:ln w="9525">
            <a:noFill/>
            <a:miter lim="800000"/>
            <a:headEnd/>
            <a:tailEnd/>
          </a:ln>
          <a:effectLst/>
        </p:spPr>
      </p:pic>
      <p:pic>
        <p:nvPicPr>
          <p:cNvPr id="47115" name="Picture 11"/>
          <p:cNvPicPr>
            <a:picLocks noChangeAspect="1" noChangeArrowheads="1"/>
          </p:cNvPicPr>
          <p:nvPr/>
        </p:nvPicPr>
        <p:blipFill>
          <a:blip r:embed="rId7"/>
          <a:srcRect/>
          <a:stretch>
            <a:fillRect/>
          </a:stretch>
        </p:blipFill>
        <p:spPr bwMode="auto">
          <a:xfrm>
            <a:off x="0" y="1670362"/>
            <a:ext cx="2573604" cy="3356875"/>
          </a:xfrm>
          <a:prstGeom prst="rect">
            <a:avLst/>
          </a:prstGeom>
          <a:noFill/>
          <a:ln w="9525">
            <a:noFill/>
            <a:miter lim="800000"/>
            <a:headEnd/>
            <a:tailEnd/>
          </a:ln>
          <a:effectLst/>
        </p:spPr>
      </p:pic>
      <p:pic>
        <p:nvPicPr>
          <p:cNvPr id="47117" name="Picture 13"/>
          <p:cNvPicPr>
            <a:picLocks noChangeAspect="1" noChangeArrowheads="1"/>
          </p:cNvPicPr>
          <p:nvPr/>
        </p:nvPicPr>
        <p:blipFill>
          <a:blip r:embed="rId8"/>
          <a:srcRect/>
          <a:stretch>
            <a:fillRect/>
          </a:stretch>
        </p:blipFill>
        <p:spPr bwMode="auto">
          <a:xfrm>
            <a:off x="6357565" y="1770592"/>
            <a:ext cx="2651315" cy="3310846"/>
          </a:xfrm>
          <a:prstGeom prst="rect">
            <a:avLst/>
          </a:prstGeom>
          <a:noFill/>
          <a:ln w="9525">
            <a:noFill/>
            <a:miter lim="800000"/>
            <a:headEnd/>
            <a:tailEnd/>
          </a:ln>
          <a:effectLst/>
        </p:spPr>
      </p:pic>
      <p:pic>
        <p:nvPicPr>
          <p:cNvPr id="47110" name="Picture 6"/>
          <p:cNvPicPr>
            <a:picLocks noChangeAspect="1" noChangeArrowheads="1"/>
          </p:cNvPicPr>
          <p:nvPr/>
        </p:nvPicPr>
        <p:blipFill>
          <a:blip r:embed="rId9"/>
          <a:srcRect/>
          <a:stretch>
            <a:fillRect/>
          </a:stretch>
        </p:blipFill>
        <p:spPr bwMode="auto">
          <a:xfrm>
            <a:off x="5243017" y="4272413"/>
            <a:ext cx="4617119" cy="2585588"/>
          </a:xfrm>
          <a:prstGeom prst="rect">
            <a:avLst/>
          </a:prstGeom>
          <a:noFill/>
          <a:ln w="9525">
            <a:noFill/>
            <a:miter lim="800000"/>
            <a:headEnd/>
            <a:tailEnd/>
          </a:ln>
          <a:effectLst/>
        </p:spPr>
      </p:pic>
      <p:pic>
        <p:nvPicPr>
          <p:cNvPr id="47116" name="Picture 12"/>
          <p:cNvPicPr>
            <a:picLocks noChangeAspect="1" noChangeArrowheads="1"/>
          </p:cNvPicPr>
          <p:nvPr/>
        </p:nvPicPr>
        <p:blipFill>
          <a:blip r:embed="rId10"/>
          <a:srcRect/>
          <a:stretch>
            <a:fillRect/>
          </a:stretch>
        </p:blipFill>
        <p:spPr bwMode="auto">
          <a:xfrm>
            <a:off x="2816318" y="1581056"/>
            <a:ext cx="3446180" cy="344618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8138" name="Picture 10"/>
          <p:cNvPicPr>
            <a:picLocks noChangeAspect="1" noChangeArrowheads="1"/>
          </p:cNvPicPr>
          <p:nvPr/>
        </p:nvPicPr>
        <p:blipFill>
          <a:blip r:embed="rId2"/>
          <a:srcRect/>
          <a:stretch>
            <a:fillRect/>
          </a:stretch>
        </p:blipFill>
        <p:spPr bwMode="auto">
          <a:xfrm>
            <a:off x="6286500" y="2257906"/>
            <a:ext cx="2857500" cy="2857500"/>
          </a:xfrm>
          <a:prstGeom prst="rect">
            <a:avLst/>
          </a:prstGeom>
          <a:noFill/>
          <a:ln w="9525">
            <a:noFill/>
            <a:miter lim="800000"/>
            <a:headEnd/>
            <a:tailEnd/>
          </a:ln>
          <a:effectLst/>
        </p:spPr>
      </p:pic>
      <p:pic>
        <p:nvPicPr>
          <p:cNvPr id="48136" name="Picture 8"/>
          <p:cNvPicPr>
            <a:picLocks noChangeAspect="1" noChangeArrowheads="1"/>
          </p:cNvPicPr>
          <p:nvPr/>
        </p:nvPicPr>
        <p:blipFill>
          <a:blip r:embed="rId3"/>
          <a:srcRect/>
          <a:stretch>
            <a:fillRect/>
          </a:stretch>
        </p:blipFill>
        <p:spPr bwMode="auto">
          <a:xfrm>
            <a:off x="6070600" y="6350"/>
            <a:ext cx="3073400" cy="2641601"/>
          </a:xfrm>
          <a:prstGeom prst="rect">
            <a:avLst/>
          </a:prstGeom>
          <a:noFill/>
          <a:ln w="9525">
            <a:noFill/>
            <a:miter lim="800000"/>
            <a:headEnd/>
            <a:tailEnd/>
          </a:ln>
          <a:effectLst/>
        </p:spPr>
      </p:pic>
      <p:pic>
        <p:nvPicPr>
          <p:cNvPr id="48137" name="Picture 9"/>
          <p:cNvPicPr>
            <a:picLocks noChangeAspect="1" noChangeArrowheads="1"/>
          </p:cNvPicPr>
          <p:nvPr/>
        </p:nvPicPr>
        <p:blipFill>
          <a:blip r:embed="rId4"/>
          <a:srcRect/>
          <a:stretch>
            <a:fillRect/>
          </a:stretch>
        </p:blipFill>
        <p:spPr bwMode="auto">
          <a:xfrm>
            <a:off x="-13227" y="2117200"/>
            <a:ext cx="3963746" cy="2032366"/>
          </a:xfrm>
          <a:prstGeom prst="rect">
            <a:avLst/>
          </a:prstGeom>
          <a:noFill/>
          <a:ln w="9525">
            <a:noFill/>
            <a:miter lim="800000"/>
            <a:headEnd/>
            <a:tailEnd/>
          </a:ln>
          <a:effectLst/>
        </p:spPr>
      </p:pic>
      <p:pic>
        <p:nvPicPr>
          <p:cNvPr id="48140" name="Picture 12"/>
          <p:cNvPicPr>
            <a:picLocks noChangeAspect="1" noChangeArrowheads="1"/>
          </p:cNvPicPr>
          <p:nvPr/>
        </p:nvPicPr>
        <p:blipFill>
          <a:blip r:embed="rId5"/>
          <a:srcRect l="16000" r="16000"/>
          <a:stretch>
            <a:fillRect/>
          </a:stretch>
        </p:blipFill>
        <p:spPr bwMode="auto">
          <a:xfrm>
            <a:off x="3910835" y="1677409"/>
            <a:ext cx="2319847" cy="3411537"/>
          </a:xfrm>
          <a:prstGeom prst="rect">
            <a:avLst/>
          </a:prstGeom>
          <a:noFill/>
          <a:ln w="9525">
            <a:noFill/>
            <a:miter lim="800000"/>
            <a:headEnd/>
            <a:tailEnd/>
          </a:ln>
          <a:effectLst/>
        </p:spPr>
      </p:pic>
      <p:pic>
        <p:nvPicPr>
          <p:cNvPr id="48141" name="Picture 13"/>
          <p:cNvPicPr>
            <a:picLocks noChangeAspect="1" noChangeArrowheads="1"/>
          </p:cNvPicPr>
          <p:nvPr/>
        </p:nvPicPr>
        <p:blipFill>
          <a:blip r:embed="rId6"/>
          <a:srcRect/>
          <a:stretch>
            <a:fillRect/>
          </a:stretch>
        </p:blipFill>
        <p:spPr bwMode="auto">
          <a:xfrm>
            <a:off x="0" y="6353"/>
            <a:ext cx="2756224" cy="1749518"/>
          </a:xfrm>
          <a:prstGeom prst="rect">
            <a:avLst/>
          </a:prstGeom>
          <a:noFill/>
          <a:ln w="9525">
            <a:noFill/>
            <a:miter lim="800000"/>
            <a:headEnd/>
            <a:tailEnd/>
          </a:ln>
          <a:effectLst/>
        </p:spPr>
      </p:pic>
      <p:pic>
        <p:nvPicPr>
          <p:cNvPr id="48134" name="Picture 6"/>
          <p:cNvPicPr>
            <a:picLocks noChangeAspect="1" noChangeArrowheads="1"/>
          </p:cNvPicPr>
          <p:nvPr/>
        </p:nvPicPr>
        <p:blipFill>
          <a:blip r:embed="rId7"/>
          <a:srcRect/>
          <a:stretch>
            <a:fillRect/>
          </a:stretch>
        </p:blipFill>
        <p:spPr bwMode="auto">
          <a:xfrm>
            <a:off x="2619187" y="6353"/>
            <a:ext cx="3975100" cy="2044700"/>
          </a:xfrm>
          <a:prstGeom prst="rect">
            <a:avLst/>
          </a:prstGeom>
          <a:noFill/>
          <a:ln w="9525">
            <a:noFill/>
            <a:miter lim="800000"/>
            <a:headEnd/>
            <a:tailEnd/>
          </a:ln>
          <a:effectLst/>
        </p:spPr>
      </p:pic>
      <p:pic>
        <p:nvPicPr>
          <p:cNvPr id="48142" name="Picture 14"/>
          <p:cNvPicPr>
            <a:picLocks noChangeAspect="1" noChangeArrowheads="1"/>
          </p:cNvPicPr>
          <p:nvPr/>
        </p:nvPicPr>
        <p:blipFill>
          <a:blip r:embed="rId8"/>
          <a:srcRect/>
          <a:stretch>
            <a:fillRect/>
          </a:stretch>
        </p:blipFill>
        <p:spPr bwMode="auto">
          <a:xfrm>
            <a:off x="3410754" y="4533900"/>
            <a:ext cx="3183533" cy="2324100"/>
          </a:xfrm>
          <a:prstGeom prst="rect">
            <a:avLst/>
          </a:prstGeom>
          <a:noFill/>
          <a:ln w="9525">
            <a:noFill/>
            <a:miter lim="800000"/>
            <a:headEnd/>
            <a:tailEnd/>
          </a:ln>
          <a:effectLst/>
        </p:spPr>
      </p:pic>
      <p:pic>
        <p:nvPicPr>
          <p:cNvPr id="48135" name="Picture 7"/>
          <p:cNvPicPr>
            <a:picLocks noChangeAspect="1" noChangeArrowheads="1"/>
          </p:cNvPicPr>
          <p:nvPr/>
        </p:nvPicPr>
        <p:blipFill>
          <a:blip r:embed="rId9"/>
          <a:srcRect/>
          <a:stretch>
            <a:fillRect/>
          </a:stretch>
        </p:blipFill>
        <p:spPr bwMode="auto">
          <a:xfrm>
            <a:off x="5651500" y="4533900"/>
            <a:ext cx="3492500" cy="2324100"/>
          </a:xfrm>
          <a:prstGeom prst="rect">
            <a:avLst/>
          </a:prstGeom>
          <a:noFill/>
          <a:ln w="9525">
            <a:noFill/>
            <a:miter lim="800000"/>
            <a:headEnd/>
            <a:tailEnd/>
          </a:ln>
          <a:effectLst/>
        </p:spPr>
      </p:pic>
      <p:pic>
        <p:nvPicPr>
          <p:cNvPr id="48133" name="Picture 5"/>
          <p:cNvPicPr>
            <a:picLocks noChangeAspect="1" noChangeArrowheads="1"/>
          </p:cNvPicPr>
          <p:nvPr/>
        </p:nvPicPr>
        <p:blipFill>
          <a:blip r:embed="rId10"/>
          <a:srcRect/>
          <a:stretch>
            <a:fillRect/>
          </a:stretch>
        </p:blipFill>
        <p:spPr bwMode="auto">
          <a:xfrm>
            <a:off x="0" y="4220308"/>
            <a:ext cx="3963746" cy="263769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Controversy</a:t>
            </a:r>
            <a:endParaRPr lang="en-US" dirty="0"/>
          </a:p>
        </p:txBody>
      </p:sp>
      <p:sp>
        <p:nvSpPr>
          <p:cNvPr id="3" name="Content Placeholder 2"/>
          <p:cNvSpPr>
            <a:spLocks noGrp="1"/>
          </p:cNvSpPr>
          <p:nvPr>
            <p:ph idx="1"/>
          </p:nvPr>
        </p:nvSpPr>
        <p:spPr>
          <a:xfrm>
            <a:off x="331522" y="2072686"/>
            <a:ext cx="8038244" cy="3982697"/>
          </a:xfrm>
        </p:spPr>
        <p:txBody>
          <a:bodyPr/>
          <a:lstStyle/>
          <a:p>
            <a:r>
              <a:rPr lang="en-US" dirty="0" smtClean="0"/>
              <a:t>80% of Pediatric EM programs don’t follow guidelines</a:t>
            </a:r>
          </a:p>
          <a:p>
            <a:endParaRPr lang="en-US" dirty="0" smtClean="0"/>
          </a:p>
          <a:p>
            <a:r>
              <a:rPr lang="en-US" dirty="0" smtClean="0"/>
              <a:t>50% of Pediatric EM programs have no policy</a:t>
            </a:r>
          </a:p>
          <a:p>
            <a:endParaRPr lang="en-US" dirty="0" smtClean="0"/>
          </a:p>
          <a:p>
            <a:r>
              <a:rPr lang="en-US" dirty="0" smtClean="0"/>
              <a:t>85% of fellowship </a:t>
            </a:r>
            <a:r>
              <a:rPr lang="en-US" dirty="0" err="1" smtClean="0"/>
              <a:t>PDs</a:t>
            </a:r>
            <a:r>
              <a:rPr lang="en-US" dirty="0" smtClean="0"/>
              <a:t> want new guidelines</a:t>
            </a:r>
            <a:endParaRPr lang="en-US" dirty="0"/>
          </a:p>
        </p:txBody>
      </p:sp>
      <p:pic>
        <p:nvPicPr>
          <p:cNvPr id="37890" name="Picture 2"/>
          <p:cNvPicPr>
            <a:picLocks noChangeAspect="1" noChangeArrowheads="1"/>
          </p:cNvPicPr>
          <p:nvPr/>
        </p:nvPicPr>
        <p:blipFill>
          <a:blip r:embed="rId2"/>
          <a:srcRect l="25019" t="7423" r="22239" b="7423"/>
          <a:stretch>
            <a:fillRect/>
          </a:stretch>
        </p:blipFill>
        <p:spPr bwMode="auto">
          <a:xfrm>
            <a:off x="6997724" y="4374877"/>
            <a:ext cx="1858742" cy="224782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Vaccinations</a:t>
            </a:r>
            <a:endParaRPr lang="en-US" dirty="0"/>
          </a:p>
        </p:txBody>
      </p:sp>
      <p:sp>
        <p:nvSpPr>
          <p:cNvPr id="3" name="Content Placeholder 2"/>
          <p:cNvSpPr>
            <a:spLocks noGrp="1"/>
          </p:cNvSpPr>
          <p:nvPr>
            <p:ph idx="1"/>
          </p:nvPr>
        </p:nvSpPr>
        <p:spPr>
          <a:xfrm>
            <a:off x="-197598" y="2006816"/>
            <a:ext cx="8038244" cy="4692705"/>
          </a:xfrm>
        </p:spPr>
        <p:txBody>
          <a:bodyPr>
            <a:normAutofit/>
          </a:bodyPr>
          <a:lstStyle/>
          <a:p>
            <a:pPr>
              <a:spcBef>
                <a:spcPts val="2400"/>
              </a:spcBef>
            </a:pPr>
            <a:r>
              <a:rPr lang="en-US" dirty="0" smtClean="0"/>
              <a:t>	Prenatal: Test and treat Group B Strep</a:t>
            </a:r>
          </a:p>
          <a:p>
            <a:pPr>
              <a:spcBef>
                <a:spcPts val="2400"/>
              </a:spcBef>
            </a:pPr>
            <a:endParaRPr lang="en-US" dirty="0" smtClean="0"/>
          </a:p>
          <a:p>
            <a:pPr>
              <a:spcBef>
                <a:spcPts val="2400"/>
              </a:spcBef>
            </a:pPr>
            <a:r>
              <a:rPr lang="en-US" dirty="0" smtClean="0"/>
              <a:t>	Birth: </a:t>
            </a:r>
            <a:r>
              <a:rPr lang="en-US" dirty="0" err="1" smtClean="0"/>
              <a:t>Hep</a:t>
            </a:r>
            <a:r>
              <a:rPr lang="en-US" dirty="0" smtClean="0"/>
              <a:t> B, Erythromycin</a:t>
            </a:r>
          </a:p>
          <a:p>
            <a:pPr>
              <a:spcBef>
                <a:spcPts val="2400"/>
              </a:spcBef>
            </a:pPr>
            <a:endParaRPr lang="en-US" dirty="0" smtClean="0"/>
          </a:p>
          <a:p>
            <a:pPr>
              <a:spcBef>
                <a:spcPts val="2400"/>
              </a:spcBef>
            </a:pPr>
            <a:r>
              <a:rPr lang="en-US" dirty="0" smtClean="0"/>
              <a:t>	2 mo: Rota, </a:t>
            </a:r>
            <a:r>
              <a:rPr lang="en-US" dirty="0" err="1" smtClean="0"/>
              <a:t>DTaP</a:t>
            </a:r>
            <a:r>
              <a:rPr lang="en-US" dirty="0" smtClean="0"/>
              <a:t>, </a:t>
            </a:r>
            <a:r>
              <a:rPr lang="en-US" dirty="0" err="1" smtClean="0"/>
              <a:t>Hib</a:t>
            </a:r>
            <a:r>
              <a:rPr lang="en-US" dirty="0" smtClean="0"/>
              <a:t>, PCV13, IPV</a:t>
            </a:r>
          </a:p>
          <a:p>
            <a:pPr>
              <a:spcBef>
                <a:spcPts val="2400"/>
              </a:spcBef>
            </a:pPr>
            <a:endParaRPr lang="en-US" dirty="0" smtClean="0"/>
          </a:p>
          <a:p>
            <a:pPr>
              <a:spcBef>
                <a:spcPts val="2400"/>
              </a:spcBef>
            </a:pPr>
            <a:r>
              <a:rPr lang="en-US" dirty="0" smtClean="0"/>
              <a:t>	Decrease </a:t>
            </a:r>
            <a:r>
              <a:rPr lang="en-US" dirty="0" err="1" smtClean="0"/>
              <a:t>bacteremia</a:t>
            </a:r>
            <a:r>
              <a:rPr lang="en-US" dirty="0" smtClean="0"/>
              <a:t> from 5% to &lt;1%</a:t>
            </a:r>
          </a:p>
        </p:txBody>
      </p:sp>
      <p:pic>
        <p:nvPicPr>
          <p:cNvPr id="32771" name="Picture 3"/>
          <p:cNvPicPr>
            <a:picLocks noChangeAspect="1" noChangeArrowheads="1"/>
          </p:cNvPicPr>
          <p:nvPr/>
        </p:nvPicPr>
        <p:blipFill>
          <a:blip r:embed="rId2"/>
          <a:srcRect/>
          <a:stretch>
            <a:fillRect/>
          </a:stretch>
        </p:blipFill>
        <p:spPr bwMode="auto">
          <a:xfrm>
            <a:off x="5926237" y="2059457"/>
            <a:ext cx="2966431" cy="4600094"/>
          </a:xfrm>
          <a:prstGeom prst="rect">
            <a:avLst/>
          </a:prstGeom>
          <a:noFill/>
          <a:ln w="9525">
            <a:noFill/>
            <a:miter lim="800000"/>
            <a:headEnd/>
            <a:tailEnd/>
          </a:ln>
          <a:effectLst/>
        </p:spPr>
      </p:pic>
      <p:pic>
        <p:nvPicPr>
          <p:cNvPr id="32772" name="Picture 4"/>
          <p:cNvPicPr>
            <a:picLocks noChangeAspect="1" noChangeArrowheads="1"/>
          </p:cNvPicPr>
          <p:nvPr/>
        </p:nvPicPr>
        <p:blipFill>
          <a:blip r:embed="rId3"/>
          <a:srcRect b="90902"/>
          <a:stretch>
            <a:fillRect/>
          </a:stretch>
        </p:blipFill>
        <p:spPr bwMode="auto">
          <a:xfrm>
            <a:off x="5926237" y="1683151"/>
            <a:ext cx="2966431" cy="37630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Changes</a:t>
            </a:r>
            <a:endParaRPr lang="en-US" dirty="0"/>
          </a:p>
        </p:txBody>
      </p:sp>
      <p:sp>
        <p:nvSpPr>
          <p:cNvPr id="3" name="Content Placeholder 2"/>
          <p:cNvSpPr>
            <a:spLocks noGrp="1"/>
          </p:cNvSpPr>
          <p:nvPr>
            <p:ph idx="1"/>
          </p:nvPr>
        </p:nvSpPr>
        <p:spPr>
          <a:xfrm>
            <a:off x="331522" y="2231446"/>
            <a:ext cx="8038244" cy="3982697"/>
          </a:xfrm>
        </p:spPr>
        <p:txBody>
          <a:bodyPr>
            <a:normAutofit fontScale="92500" lnSpcReduction="20000"/>
          </a:bodyPr>
          <a:lstStyle/>
          <a:p>
            <a:r>
              <a:rPr lang="en-US" dirty="0" smtClean="0"/>
              <a:t>	H Flu: </a:t>
            </a:r>
            <a:r>
              <a:rPr lang="en-US" dirty="0" err="1" smtClean="0"/>
              <a:t>Hib</a:t>
            </a:r>
            <a:r>
              <a:rPr lang="en-US" dirty="0" smtClean="0"/>
              <a:t> vaccine (1988) decreased </a:t>
            </a:r>
            <a:r>
              <a:rPr lang="en-US" dirty="0" err="1" smtClean="0"/>
              <a:t>bacteremia</a:t>
            </a:r>
            <a:r>
              <a:rPr lang="en-US" dirty="0" smtClean="0"/>
              <a:t> 99%</a:t>
            </a:r>
          </a:p>
          <a:p>
            <a:endParaRPr lang="en-US" dirty="0" smtClean="0"/>
          </a:p>
          <a:p>
            <a:r>
              <a:rPr lang="en-US" dirty="0" smtClean="0"/>
              <a:t>	S </a:t>
            </a:r>
            <a:r>
              <a:rPr lang="en-US" dirty="0" err="1" smtClean="0"/>
              <a:t>Pneumo</a:t>
            </a:r>
            <a:r>
              <a:rPr lang="en-US" dirty="0" smtClean="0"/>
              <a:t>: PCV 13 (2010) </a:t>
            </a:r>
            <a:r>
              <a:rPr lang="en-US" dirty="0" smtClean="0">
                <a:sym typeface="Symbol"/>
              </a:rPr>
              <a:t>decreased</a:t>
            </a:r>
            <a:r>
              <a:rPr lang="en-US" dirty="0" smtClean="0"/>
              <a:t> </a:t>
            </a:r>
            <a:r>
              <a:rPr lang="en-US" dirty="0" err="1" smtClean="0"/>
              <a:t>bacteremia</a:t>
            </a:r>
            <a:r>
              <a:rPr lang="en-US" dirty="0" smtClean="0"/>
              <a:t> 90%</a:t>
            </a:r>
          </a:p>
          <a:p>
            <a:r>
              <a:rPr lang="en-US" dirty="0" smtClean="0"/>
              <a:t>	</a:t>
            </a:r>
          </a:p>
          <a:p>
            <a:r>
              <a:rPr lang="en-US" dirty="0" smtClean="0"/>
              <a:t>	Occult </a:t>
            </a:r>
            <a:r>
              <a:rPr lang="en-US" dirty="0" err="1" smtClean="0"/>
              <a:t>bacteremia</a:t>
            </a:r>
            <a:r>
              <a:rPr lang="en-US" dirty="0" smtClean="0"/>
              <a:t> </a:t>
            </a:r>
            <a:r>
              <a:rPr lang="en-US" dirty="0" err="1" smtClean="0">
                <a:sym typeface="Symbol"/>
              </a:rPr>
              <a:t></a:t>
            </a:r>
            <a:r>
              <a:rPr lang="en-US" dirty="0" smtClean="0"/>
              <a:t> 3% to &lt;.5%</a:t>
            </a:r>
          </a:p>
          <a:p>
            <a:r>
              <a:rPr lang="en-US" dirty="0" smtClean="0"/>
              <a:t>	</a:t>
            </a:r>
          </a:p>
          <a:p>
            <a:r>
              <a:rPr lang="en-US" dirty="0" smtClean="0"/>
              <a:t>	RSV, Influenza rapid test: </a:t>
            </a:r>
            <a:br>
              <a:rPr lang="en-US" dirty="0" smtClean="0"/>
            </a:br>
            <a:r>
              <a:rPr lang="en-US" dirty="0" smtClean="0"/>
              <a:t>result before pt leaves ER. </a:t>
            </a:r>
          </a:p>
        </p:txBody>
      </p:sp>
      <p:pic>
        <p:nvPicPr>
          <p:cNvPr id="48131" name="Picture 3"/>
          <p:cNvPicPr>
            <a:picLocks noChangeAspect="1" noChangeArrowheads="1"/>
          </p:cNvPicPr>
          <p:nvPr/>
        </p:nvPicPr>
        <p:blipFill>
          <a:blip r:embed="rId2"/>
          <a:srcRect/>
          <a:stretch>
            <a:fillRect/>
          </a:stretch>
        </p:blipFill>
        <p:spPr bwMode="auto">
          <a:xfrm>
            <a:off x="5470477" y="4127695"/>
            <a:ext cx="3443335" cy="229138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Stratification</a:t>
            </a:r>
            <a:endParaRPr lang="en-US" dirty="0"/>
          </a:p>
        </p:txBody>
      </p:sp>
      <p:sp>
        <p:nvSpPr>
          <p:cNvPr id="3" name="Content Placeholder 2"/>
          <p:cNvSpPr>
            <a:spLocks noGrp="1"/>
          </p:cNvSpPr>
          <p:nvPr>
            <p:ph idx="1"/>
          </p:nvPr>
        </p:nvSpPr>
        <p:spPr>
          <a:xfrm>
            <a:off x="569626" y="2112376"/>
            <a:ext cx="8038244" cy="3982697"/>
          </a:xfrm>
        </p:spPr>
        <p:txBody>
          <a:bodyPr/>
          <a:lstStyle/>
          <a:p>
            <a:r>
              <a:rPr lang="en-US" dirty="0" smtClean="0"/>
              <a:t>Very Low: Full sepsis work up with LP</a:t>
            </a:r>
            <a:br>
              <a:rPr lang="en-US" dirty="0" smtClean="0"/>
            </a:br>
            <a:endParaRPr lang="en-US" dirty="0" smtClean="0"/>
          </a:p>
          <a:p>
            <a:r>
              <a:rPr lang="en-US" dirty="0" smtClean="0"/>
              <a:t>Low: Full sepsis work up no LP</a:t>
            </a:r>
            <a:br>
              <a:rPr lang="en-US" dirty="0" smtClean="0"/>
            </a:br>
            <a:endParaRPr lang="en-US" dirty="0" smtClean="0"/>
          </a:p>
          <a:p>
            <a:r>
              <a:rPr lang="en-US" dirty="0" smtClean="0"/>
              <a:t>Minor: Partial work up</a:t>
            </a:r>
            <a:br>
              <a:rPr lang="en-US" dirty="0" smtClean="0"/>
            </a:br>
            <a:endParaRPr lang="en-US" dirty="0" smtClean="0"/>
          </a:p>
          <a:p>
            <a:r>
              <a:rPr lang="en-US" dirty="0" smtClean="0"/>
              <a:t>Risky: No tests</a:t>
            </a:r>
            <a:endParaRPr lang="en-US" dirty="0"/>
          </a:p>
        </p:txBody>
      </p:sp>
      <p:pic>
        <p:nvPicPr>
          <p:cNvPr id="36866" name="Picture 2"/>
          <p:cNvPicPr>
            <a:picLocks noChangeAspect="1" noChangeArrowheads="1"/>
          </p:cNvPicPr>
          <p:nvPr/>
        </p:nvPicPr>
        <p:blipFill>
          <a:blip r:embed="rId2"/>
          <a:srcRect/>
          <a:stretch>
            <a:fillRect/>
          </a:stretch>
        </p:blipFill>
        <p:spPr bwMode="auto">
          <a:xfrm>
            <a:off x="6417402" y="3386830"/>
            <a:ext cx="2456726" cy="3095475"/>
          </a:xfrm>
          <a:prstGeom prst="rect">
            <a:avLst/>
          </a:prstGeom>
          <a:noFill/>
          <a:ln w="9525">
            <a:noFill/>
            <a:miter lim="800000"/>
            <a:headEnd/>
            <a:tailEnd/>
          </a:ln>
          <a:effectLst/>
        </p:spPr>
      </p:pic>
      <p:pic>
        <p:nvPicPr>
          <p:cNvPr id="49154" name="Picture 2"/>
          <p:cNvPicPr>
            <a:picLocks noChangeAspect="1" noChangeArrowheads="1"/>
          </p:cNvPicPr>
          <p:nvPr/>
        </p:nvPicPr>
        <p:blipFill>
          <a:blip r:embed="rId3"/>
          <a:srcRect/>
          <a:stretch>
            <a:fillRect/>
          </a:stretch>
        </p:blipFill>
        <p:spPr bwMode="auto">
          <a:xfrm>
            <a:off x="6625434" y="1706496"/>
            <a:ext cx="1951080" cy="152092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Preferences</a:t>
            </a:r>
            <a:endParaRPr lang="en-US" dirty="0"/>
          </a:p>
        </p:txBody>
      </p:sp>
      <p:pic>
        <p:nvPicPr>
          <p:cNvPr id="4" name="Content Placeholder 3" descr="Screen shot 2015-03-14 at 12.36.50 PM.png"/>
          <p:cNvPicPr>
            <a:picLocks noGrp="1" noChangeAspect="1"/>
          </p:cNvPicPr>
          <p:nvPr>
            <p:ph idx="1"/>
          </p:nvPr>
        </p:nvPicPr>
        <p:blipFill>
          <a:blip r:embed="rId2"/>
          <a:srcRect t="3224" b="3224"/>
          <a:stretch>
            <a:fillRect/>
          </a:stretch>
        </p:blipFill>
        <p:spPr>
          <a:xfrm>
            <a:off x="675450" y="2239757"/>
            <a:ext cx="8038244" cy="658641"/>
          </a:xfrm>
        </p:spPr>
      </p:pic>
      <p:pic>
        <p:nvPicPr>
          <p:cNvPr id="5" name="Picture 4" descr="Screen shot 2015-03-14 at 12.38.11 PM.png"/>
          <p:cNvPicPr>
            <a:picLocks noChangeAspect="1"/>
          </p:cNvPicPr>
          <p:nvPr/>
        </p:nvPicPr>
        <p:blipFill>
          <a:blip r:embed="rId3"/>
          <a:stretch>
            <a:fillRect/>
          </a:stretch>
        </p:blipFill>
        <p:spPr>
          <a:xfrm>
            <a:off x="675450" y="3110078"/>
            <a:ext cx="8077111" cy="900261"/>
          </a:xfrm>
          <a:prstGeom prst="rect">
            <a:avLst/>
          </a:prstGeom>
        </p:spPr>
      </p:pic>
      <p:sp>
        <p:nvSpPr>
          <p:cNvPr id="8" name="Rectangle 7"/>
          <p:cNvSpPr/>
          <p:nvPr/>
        </p:nvSpPr>
        <p:spPr>
          <a:xfrm>
            <a:off x="635766" y="1791045"/>
            <a:ext cx="1070012" cy="369332"/>
          </a:xfrm>
          <a:prstGeom prst="rect">
            <a:avLst/>
          </a:prstGeom>
        </p:spPr>
        <p:txBody>
          <a:bodyPr wrap="none">
            <a:spAutoFit/>
          </a:bodyPr>
          <a:lstStyle/>
          <a:p>
            <a:r>
              <a:rPr lang="en-US" b="1" dirty="0" smtClean="0"/>
              <a:t>Parents:</a:t>
            </a:r>
            <a:r>
              <a:rPr lang="en-US" dirty="0" smtClean="0"/>
              <a:t> </a:t>
            </a:r>
            <a:endParaRPr lang="en-US" dirty="0"/>
          </a:p>
        </p:txBody>
      </p:sp>
      <p:sp>
        <p:nvSpPr>
          <p:cNvPr id="9" name="Rectangle 8"/>
          <p:cNvSpPr/>
          <p:nvPr/>
        </p:nvSpPr>
        <p:spPr>
          <a:xfrm>
            <a:off x="675450" y="4129409"/>
            <a:ext cx="1403412" cy="369332"/>
          </a:xfrm>
          <a:prstGeom prst="rect">
            <a:avLst/>
          </a:prstGeom>
        </p:spPr>
        <p:txBody>
          <a:bodyPr wrap="none">
            <a:spAutoFit/>
          </a:bodyPr>
          <a:lstStyle/>
          <a:p>
            <a:r>
              <a:rPr lang="en-US" b="1" dirty="0" smtClean="0"/>
              <a:t>Physicians: </a:t>
            </a:r>
            <a:endParaRPr lang="en-US" b="1" dirty="0"/>
          </a:p>
        </p:txBody>
      </p:sp>
      <p:sp>
        <p:nvSpPr>
          <p:cNvPr id="10" name="Rectangle 9"/>
          <p:cNvSpPr/>
          <p:nvPr/>
        </p:nvSpPr>
        <p:spPr>
          <a:xfrm>
            <a:off x="887098" y="4564891"/>
            <a:ext cx="6864630" cy="1920526"/>
          </a:xfrm>
          <a:prstGeom prst="rect">
            <a:avLst/>
          </a:prstGeom>
        </p:spPr>
        <p:txBody>
          <a:bodyPr wrap="square">
            <a:spAutoFit/>
          </a:bodyPr>
          <a:lstStyle/>
          <a:p>
            <a:pPr>
              <a:spcBef>
                <a:spcPct val="20000"/>
              </a:spcBef>
              <a:buFont typeface="Times New Roman" pitchFamily="18" charset="0"/>
              <a:buNone/>
              <a:defRPr/>
            </a:pPr>
            <a:r>
              <a:rPr lang="en-US" u="sng" dirty="0" smtClean="0"/>
              <a:t>Population</a:t>
            </a:r>
            <a:r>
              <a:rPr lang="en-US" dirty="0" smtClean="0"/>
              <a:t>			   </a:t>
            </a:r>
            <a:r>
              <a:rPr lang="en-US" u="sng" dirty="0" smtClean="0"/>
              <a:t>Interventions</a:t>
            </a:r>
            <a:r>
              <a:rPr lang="en-US" dirty="0" smtClean="0"/>
              <a:t>			</a:t>
            </a:r>
            <a:r>
              <a:rPr lang="en-US" u="sng" dirty="0" smtClean="0"/>
              <a:t>Compliance</a:t>
            </a:r>
            <a:r>
              <a:rPr lang="en-US" dirty="0" smtClean="0"/>
              <a:t/>
            </a:r>
            <a:br>
              <a:rPr lang="en-US" dirty="0" smtClean="0"/>
            </a:br>
            <a:r>
              <a:rPr lang="en-US" dirty="0" smtClean="0"/>
              <a:t/>
            </a:r>
            <a:br>
              <a:rPr lang="en-US" dirty="0" smtClean="0"/>
            </a:br>
            <a:r>
              <a:rPr lang="en-US" dirty="0" smtClean="0"/>
              <a:t>31-90 days: ill   	      Full sepsis evaluation		       36%</a:t>
            </a:r>
          </a:p>
          <a:p>
            <a:pPr>
              <a:spcBef>
                <a:spcPct val="20000"/>
              </a:spcBef>
              <a:buFont typeface="Times New Roman" pitchFamily="18" charset="0"/>
              <a:buNone/>
              <a:defRPr/>
            </a:pPr>
            <a:r>
              <a:rPr lang="en-US" dirty="0" smtClean="0"/>
              <a:t>				 	ABX, hospitalization		</a:t>
            </a:r>
          </a:p>
          <a:p>
            <a:pPr>
              <a:spcBef>
                <a:spcPct val="20000"/>
              </a:spcBef>
              <a:buFont typeface="Times New Roman" pitchFamily="18" charset="0"/>
              <a:buNone/>
              <a:defRPr/>
            </a:pPr>
            <a:r>
              <a:rPr lang="en-US" dirty="0" smtClean="0"/>
              <a:t>	</a:t>
            </a:r>
          </a:p>
          <a:p>
            <a:pPr>
              <a:spcBef>
                <a:spcPct val="20000"/>
              </a:spcBef>
              <a:buFont typeface="Times New Roman" pitchFamily="18" charset="0"/>
              <a:buNone/>
              <a:defRPr/>
            </a:pPr>
            <a:r>
              <a:rPr lang="en-US" dirty="0" smtClean="0"/>
              <a:t>31-90 days:  well	  	  WBC, urinalysis                       42%</a:t>
            </a:r>
            <a:endParaRPr lang="en-US" dirty="0"/>
          </a:p>
        </p:txBody>
      </p:sp>
      <p:pic>
        <p:nvPicPr>
          <p:cNvPr id="50179" name="Picture 3"/>
          <p:cNvPicPr>
            <a:picLocks noChangeAspect="1" noChangeArrowheads="1"/>
          </p:cNvPicPr>
          <p:nvPr/>
        </p:nvPicPr>
        <p:blipFill>
          <a:blip r:embed="rId4"/>
          <a:srcRect/>
          <a:stretch>
            <a:fillRect/>
          </a:stretch>
        </p:blipFill>
        <p:spPr bwMode="auto">
          <a:xfrm>
            <a:off x="7473939" y="5058785"/>
            <a:ext cx="1519242" cy="1519242"/>
          </a:xfrm>
          <a:prstGeom prst="rect">
            <a:avLst/>
          </a:prstGeom>
          <a:noFill/>
          <a:ln w="9525">
            <a:noFill/>
            <a:miter lim="800000"/>
            <a:headEnd/>
            <a:tailEnd/>
          </a:ln>
          <a:effectLst/>
        </p:spPr>
      </p:pic>
      <p:cxnSp>
        <p:nvCxnSpPr>
          <p:cNvPr id="15" name="Straight Connector 14"/>
          <p:cNvCxnSpPr/>
          <p:nvPr/>
        </p:nvCxnSpPr>
        <p:spPr>
          <a:xfrm>
            <a:off x="1529891" y="3448210"/>
            <a:ext cx="1406772"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7328426" y="3451386"/>
            <a:ext cx="1005347" cy="317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1798374" y="3625751"/>
            <a:ext cx="807581"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0800000">
            <a:off x="5907462" y="3620986"/>
            <a:ext cx="918294" cy="317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10800000">
            <a:off x="4022719" y="3624162"/>
            <a:ext cx="1334707"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10800000" flipV="1">
            <a:off x="3426111" y="3779736"/>
            <a:ext cx="264561" cy="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a:t>
            </a:r>
            <a:endParaRPr lang="en-US" dirty="0"/>
          </a:p>
        </p:txBody>
      </p:sp>
      <p:sp>
        <p:nvSpPr>
          <p:cNvPr id="3" name="Content Placeholder 2"/>
          <p:cNvSpPr>
            <a:spLocks noGrp="1"/>
          </p:cNvSpPr>
          <p:nvPr>
            <p:ph idx="1"/>
          </p:nvPr>
        </p:nvSpPr>
        <p:spPr>
          <a:xfrm>
            <a:off x="622537" y="1821316"/>
            <a:ext cx="8291275" cy="3982697"/>
          </a:xfrm>
        </p:spPr>
        <p:txBody>
          <a:bodyPr/>
          <a:lstStyle/>
          <a:p>
            <a:r>
              <a:rPr lang="en-US" dirty="0" smtClean="0"/>
              <a:t>Triage </a:t>
            </a:r>
          </a:p>
          <a:p>
            <a:r>
              <a:rPr lang="en-US" dirty="0" smtClean="0"/>
              <a:t>CC:</a:t>
            </a:r>
            <a:r>
              <a:rPr lang="en-US" dirty="0" smtClean="0"/>
              <a:t> 74F, </a:t>
            </a:r>
            <a:r>
              <a:rPr lang="en-US" dirty="0" err="1" smtClean="0"/>
              <a:t>hx</a:t>
            </a:r>
            <a:r>
              <a:rPr lang="en-US" dirty="0" smtClean="0"/>
              <a:t> DM, HTN BIBEMS from NH </a:t>
            </a:r>
            <a:r>
              <a:rPr lang="en-US" dirty="0" err="1" smtClean="0"/>
              <a:t>p/w</a:t>
            </a:r>
            <a:r>
              <a:rPr lang="en-US" dirty="0" smtClean="0"/>
              <a:t> AMS</a:t>
            </a:r>
            <a:endParaRPr lang="en-US" dirty="0" smtClean="0"/>
          </a:p>
          <a:p>
            <a:r>
              <a:rPr lang="en-US" dirty="0" smtClean="0"/>
              <a:t>VS: T </a:t>
            </a:r>
            <a:r>
              <a:rPr lang="en-US" dirty="0" smtClean="0"/>
              <a:t>100.3 (oral) </a:t>
            </a:r>
            <a:r>
              <a:rPr lang="en-US" dirty="0" smtClean="0"/>
              <a:t>HR </a:t>
            </a:r>
            <a:r>
              <a:rPr lang="en-US" dirty="0" smtClean="0"/>
              <a:t>110, </a:t>
            </a:r>
            <a:r>
              <a:rPr lang="en-US" dirty="0" smtClean="0"/>
              <a:t>BP</a:t>
            </a:r>
            <a:r>
              <a:rPr lang="en-US" dirty="0" smtClean="0"/>
              <a:t> 102/75, </a:t>
            </a:r>
            <a:r>
              <a:rPr lang="en-US" dirty="0" smtClean="0"/>
              <a:t>RR</a:t>
            </a:r>
            <a:r>
              <a:rPr lang="en-US" dirty="0" smtClean="0"/>
              <a:t> 30, </a:t>
            </a:r>
            <a:r>
              <a:rPr lang="en-US" dirty="0" smtClean="0"/>
              <a:t>O2</a:t>
            </a:r>
            <a:r>
              <a:rPr lang="en-US" dirty="0" smtClean="0"/>
              <a:t> </a:t>
            </a:r>
            <a:r>
              <a:rPr lang="en-US" dirty="0" smtClean="0"/>
              <a:t>95</a:t>
            </a:r>
            <a:r>
              <a:rPr lang="en-US" dirty="0" smtClean="0"/>
              <a:t>% </a:t>
            </a:r>
            <a:endParaRPr lang="en-US" dirty="0"/>
          </a:p>
        </p:txBody>
      </p:sp>
      <p:pic>
        <p:nvPicPr>
          <p:cNvPr id="88066" name="Picture 2"/>
          <p:cNvPicPr>
            <a:picLocks noChangeAspect="1" noChangeArrowheads="1"/>
          </p:cNvPicPr>
          <p:nvPr/>
        </p:nvPicPr>
        <p:blipFill>
          <a:blip r:embed="rId2"/>
          <a:srcRect l="1152" t="1739" r="1152" b="1739"/>
          <a:stretch>
            <a:fillRect/>
          </a:stretch>
        </p:blipFill>
        <p:spPr bwMode="auto">
          <a:xfrm>
            <a:off x="2486905" y="3766219"/>
            <a:ext cx="4285940" cy="280544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a:t>
            </a:r>
            <a:endParaRPr lang="en-US" dirty="0"/>
          </a:p>
        </p:txBody>
      </p:sp>
      <p:sp>
        <p:nvSpPr>
          <p:cNvPr id="6" name="Content Placeholder 5"/>
          <p:cNvSpPr>
            <a:spLocks noGrp="1"/>
          </p:cNvSpPr>
          <p:nvPr>
            <p:ph idx="1"/>
          </p:nvPr>
        </p:nvSpPr>
        <p:spPr>
          <a:xfrm>
            <a:off x="-9313" y="1811501"/>
            <a:ext cx="8985261" cy="2073879"/>
          </a:xfrm>
        </p:spPr>
        <p:txBody>
          <a:bodyPr>
            <a:normAutofit fontScale="92500" lnSpcReduction="20000"/>
          </a:bodyPr>
          <a:lstStyle/>
          <a:p>
            <a:r>
              <a:rPr lang="en-US" dirty="0" smtClean="0"/>
              <a:t>	1 mo: Full sepsis work up </a:t>
            </a:r>
            <a:r>
              <a:rPr lang="en-US" dirty="0" err="1" smtClean="0"/>
              <a:t>w</a:t>
            </a:r>
            <a:r>
              <a:rPr lang="en-US" dirty="0" smtClean="0"/>
              <a:t> LP, admit, IV ABX</a:t>
            </a:r>
          </a:p>
          <a:p>
            <a:r>
              <a:rPr lang="en-US" dirty="0" smtClean="0"/>
              <a:t/>
            </a:r>
            <a:br>
              <a:rPr lang="en-US" dirty="0" smtClean="0"/>
            </a:br>
            <a:r>
              <a:rPr lang="en-US" dirty="0" smtClean="0"/>
              <a:t>1-3 mo: CBC, </a:t>
            </a:r>
            <a:r>
              <a:rPr lang="en-US" dirty="0" err="1" smtClean="0"/>
              <a:t>BCx</a:t>
            </a:r>
            <a:r>
              <a:rPr lang="en-US" dirty="0" smtClean="0"/>
              <a:t>, UA, </a:t>
            </a:r>
            <a:r>
              <a:rPr lang="en-US" dirty="0" err="1" smtClean="0"/>
              <a:t>UCx</a:t>
            </a:r>
            <a:r>
              <a:rPr lang="en-US" dirty="0" smtClean="0"/>
              <a:t> +/- stool (diarrhea), CXR (</a:t>
            </a:r>
            <a:r>
              <a:rPr lang="en-US" dirty="0" err="1" smtClean="0"/>
              <a:t>resp</a:t>
            </a:r>
            <a:r>
              <a:rPr lang="en-US" dirty="0" smtClean="0"/>
              <a:t>) </a:t>
            </a:r>
            <a:br>
              <a:rPr lang="en-US" dirty="0" smtClean="0"/>
            </a:br>
            <a:endParaRPr lang="en-US" dirty="0" smtClean="0"/>
          </a:p>
          <a:p>
            <a:r>
              <a:rPr lang="en-US" dirty="0" smtClean="0"/>
              <a:t>	Consider LP, ABX, admission vs. discharge with close follow up</a:t>
            </a:r>
          </a:p>
        </p:txBody>
      </p:sp>
      <p:pic>
        <p:nvPicPr>
          <p:cNvPr id="33794" name="Picture 2"/>
          <p:cNvPicPr>
            <a:picLocks noChangeAspect="1" noChangeArrowheads="1"/>
          </p:cNvPicPr>
          <p:nvPr/>
        </p:nvPicPr>
        <p:blipFill>
          <a:blip r:embed="rId2"/>
          <a:srcRect t="2963" b="17778"/>
          <a:stretch>
            <a:fillRect/>
          </a:stretch>
        </p:blipFill>
        <p:spPr bwMode="auto">
          <a:xfrm>
            <a:off x="5907140" y="3744262"/>
            <a:ext cx="2641600" cy="2446045"/>
          </a:xfrm>
          <a:prstGeom prst="rect">
            <a:avLst/>
          </a:prstGeom>
          <a:noFill/>
          <a:ln w="9525">
            <a:noFill/>
            <a:miter lim="800000"/>
            <a:headEnd/>
            <a:tailEnd/>
          </a:ln>
          <a:effectLst/>
        </p:spPr>
      </p:pic>
      <p:sp>
        <p:nvSpPr>
          <p:cNvPr id="5" name="Rectangle 4"/>
          <p:cNvSpPr/>
          <p:nvPr/>
        </p:nvSpPr>
        <p:spPr>
          <a:xfrm>
            <a:off x="304246" y="4230341"/>
            <a:ext cx="5292681" cy="1785104"/>
          </a:xfrm>
          <a:prstGeom prst="rect">
            <a:avLst/>
          </a:prstGeom>
        </p:spPr>
        <p:txBody>
          <a:bodyPr wrap="square">
            <a:spAutoFit/>
          </a:bodyPr>
          <a:lstStyle/>
          <a:p>
            <a:r>
              <a:rPr lang="en-US" sz="2200" u="sng" dirty="0" smtClean="0"/>
              <a:t>Consider:</a:t>
            </a:r>
            <a:r>
              <a:rPr lang="en-US" sz="2200" dirty="0" smtClean="0"/>
              <a:t> </a:t>
            </a:r>
          </a:p>
          <a:p>
            <a:r>
              <a:rPr lang="en-US" sz="2200" dirty="0" smtClean="0"/>
              <a:t>Poor follow up: No PMD, No English</a:t>
            </a:r>
          </a:p>
          <a:p>
            <a:r>
              <a:rPr lang="en-US" sz="2200" dirty="0" smtClean="0"/>
              <a:t>RSV or flu positive: 2-3x less likely SBI</a:t>
            </a:r>
          </a:p>
          <a:p>
            <a:r>
              <a:rPr lang="en-US" sz="2200" dirty="0" smtClean="0"/>
              <a:t>No LP if ABX given even if negative</a:t>
            </a:r>
          </a:p>
          <a:p>
            <a:r>
              <a:rPr lang="en-US" sz="2200" dirty="0" smtClean="0"/>
              <a:t>UTI: Kidney US (hydro </a:t>
            </a:r>
            <a:r>
              <a:rPr lang="en-US" sz="2200" dirty="0" err="1" smtClean="0">
                <a:sym typeface="Wingdings"/>
              </a:rPr>
              <a:t></a:t>
            </a:r>
            <a:r>
              <a:rPr lang="en-US" sz="2200" dirty="0" smtClean="0">
                <a:sym typeface="Wingdings"/>
              </a:rPr>
              <a:t> </a:t>
            </a:r>
            <a:r>
              <a:rPr lang="en-US" sz="2200" dirty="0" err="1" smtClean="0">
                <a:sym typeface="Wingdings"/>
              </a:rPr>
              <a:t>cystography</a:t>
            </a:r>
            <a:r>
              <a:rPr lang="en-US" sz="2200" dirty="0" smtClean="0">
                <a:sym typeface="Wingdings"/>
              </a:rPr>
              <a:t>)</a:t>
            </a:r>
            <a:endParaRPr lang="en-US" sz="22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Antibiotics</a:t>
            </a:r>
            <a:endParaRPr lang="en-US" dirty="0"/>
          </a:p>
        </p:txBody>
      </p:sp>
      <p:sp>
        <p:nvSpPr>
          <p:cNvPr id="3" name="Content Placeholder 2"/>
          <p:cNvSpPr>
            <a:spLocks noGrp="1"/>
          </p:cNvSpPr>
          <p:nvPr>
            <p:ph idx="1"/>
          </p:nvPr>
        </p:nvSpPr>
        <p:spPr>
          <a:xfrm>
            <a:off x="252153" y="1953616"/>
            <a:ext cx="8661659" cy="4634827"/>
          </a:xfrm>
        </p:spPr>
        <p:txBody>
          <a:bodyPr>
            <a:normAutofit/>
          </a:bodyPr>
          <a:lstStyle/>
          <a:p>
            <a:pPr>
              <a:spcBef>
                <a:spcPts val="0"/>
              </a:spcBef>
            </a:pPr>
            <a:r>
              <a:rPr lang="en-US" dirty="0" smtClean="0"/>
              <a:t>0-21 days: IV </a:t>
            </a:r>
            <a:r>
              <a:rPr lang="en-US" dirty="0" err="1" smtClean="0"/>
              <a:t>Ampicillin</a:t>
            </a:r>
            <a:r>
              <a:rPr lang="en-US" dirty="0" smtClean="0"/>
              <a:t> / </a:t>
            </a:r>
            <a:r>
              <a:rPr lang="en-US" dirty="0" err="1" smtClean="0"/>
              <a:t>Cefotax</a:t>
            </a:r>
            <a:r>
              <a:rPr lang="en-US" dirty="0" smtClean="0"/>
              <a:t> / Acyclovir</a:t>
            </a:r>
          </a:p>
          <a:p>
            <a:pPr>
              <a:spcBef>
                <a:spcPts val="0"/>
              </a:spcBef>
            </a:pPr>
            <a:endParaRPr lang="en-US" dirty="0" smtClean="0"/>
          </a:p>
          <a:p>
            <a:pPr>
              <a:spcBef>
                <a:spcPts val="0"/>
              </a:spcBef>
            </a:pPr>
            <a:r>
              <a:rPr lang="en-US" dirty="0" smtClean="0"/>
              <a:t>22-28 days: IV </a:t>
            </a:r>
            <a:r>
              <a:rPr lang="en-US" dirty="0" err="1" smtClean="0"/>
              <a:t>Ampicillin</a:t>
            </a:r>
            <a:r>
              <a:rPr lang="en-US" dirty="0" smtClean="0"/>
              <a:t> / </a:t>
            </a:r>
            <a:r>
              <a:rPr lang="en-US" dirty="0" err="1" smtClean="0"/>
              <a:t>Cefotax</a:t>
            </a:r>
            <a:endParaRPr lang="en-US" dirty="0" smtClean="0"/>
          </a:p>
          <a:p>
            <a:pPr>
              <a:spcBef>
                <a:spcPts val="0"/>
              </a:spcBef>
            </a:pPr>
            <a:endParaRPr lang="en-US" dirty="0" smtClean="0"/>
          </a:p>
          <a:p>
            <a:pPr>
              <a:spcBef>
                <a:spcPts val="0"/>
              </a:spcBef>
            </a:pPr>
            <a:r>
              <a:rPr lang="en-US" dirty="0" smtClean="0"/>
              <a:t>29-58 days: IV </a:t>
            </a:r>
            <a:r>
              <a:rPr lang="en-US" dirty="0" err="1" smtClean="0"/>
              <a:t>Cefotax</a:t>
            </a:r>
            <a:r>
              <a:rPr lang="en-US" dirty="0" smtClean="0"/>
              <a:t/>
            </a:r>
            <a:br>
              <a:rPr lang="en-US" dirty="0" smtClean="0"/>
            </a:br>
            <a:endParaRPr lang="en-US" dirty="0" smtClean="0"/>
          </a:p>
          <a:p>
            <a:pPr>
              <a:spcBef>
                <a:spcPts val="0"/>
              </a:spcBef>
            </a:pPr>
            <a:endParaRPr lang="en-US" u="sng" dirty="0" smtClean="0"/>
          </a:p>
        </p:txBody>
      </p:sp>
      <p:pic>
        <p:nvPicPr>
          <p:cNvPr id="34818" name="Picture 2"/>
          <p:cNvPicPr>
            <a:picLocks noChangeAspect="1" noChangeArrowheads="1"/>
          </p:cNvPicPr>
          <p:nvPr/>
        </p:nvPicPr>
        <p:blipFill>
          <a:blip r:embed="rId2"/>
          <a:srcRect b="4022"/>
          <a:stretch>
            <a:fillRect/>
          </a:stretch>
        </p:blipFill>
        <p:spPr bwMode="auto">
          <a:xfrm>
            <a:off x="5569075" y="2827831"/>
            <a:ext cx="3344731" cy="2044929"/>
          </a:xfrm>
          <a:prstGeom prst="rect">
            <a:avLst/>
          </a:prstGeom>
          <a:noFill/>
          <a:ln w="9525">
            <a:noFill/>
            <a:miter lim="800000"/>
            <a:headEnd/>
            <a:tailEnd/>
          </a:ln>
          <a:effectLst/>
        </p:spPr>
      </p:pic>
      <p:sp>
        <p:nvSpPr>
          <p:cNvPr id="5" name="Rectangle 4"/>
          <p:cNvSpPr/>
          <p:nvPr/>
        </p:nvSpPr>
        <p:spPr>
          <a:xfrm>
            <a:off x="252152" y="4487453"/>
            <a:ext cx="8661653" cy="2031325"/>
          </a:xfrm>
          <a:prstGeom prst="rect">
            <a:avLst/>
          </a:prstGeom>
        </p:spPr>
        <p:txBody>
          <a:bodyPr wrap="square">
            <a:spAutoFit/>
          </a:bodyPr>
          <a:lstStyle/>
          <a:p>
            <a:pPr>
              <a:spcBef>
                <a:spcPts val="0"/>
              </a:spcBef>
            </a:pPr>
            <a:r>
              <a:rPr lang="en-US" sz="2400" u="sng" dirty="0" smtClean="0"/>
              <a:t>Consider:</a:t>
            </a:r>
          </a:p>
          <a:p>
            <a:pPr>
              <a:spcBef>
                <a:spcPts val="1200"/>
              </a:spcBef>
            </a:pPr>
            <a:r>
              <a:rPr lang="en-US" sz="2400" dirty="0" err="1" smtClean="0"/>
              <a:t>Vancomycin</a:t>
            </a:r>
            <a:r>
              <a:rPr lang="en-US" sz="2400" dirty="0" smtClean="0"/>
              <a:t>: Ill-appearing or  &gt;8 WBC in CSF</a:t>
            </a:r>
          </a:p>
          <a:p>
            <a:pPr>
              <a:spcBef>
                <a:spcPts val="1200"/>
              </a:spcBef>
            </a:pPr>
            <a:r>
              <a:rPr lang="en-US" sz="2400" dirty="0" smtClean="0"/>
              <a:t>Acyclovir: Ill-appearing, seizures, </a:t>
            </a:r>
            <a:r>
              <a:rPr lang="en-US" sz="2400" dirty="0" err="1" smtClean="0"/>
              <a:t>neuro</a:t>
            </a:r>
            <a:r>
              <a:rPr lang="en-US" sz="2400" dirty="0" smtClean="0"/>
              <a:t> def, vesicles, LFT</a:t>
            </a:r>
          </a:p>
          <a:p>
            <a:pPr>
              <a:spcBef>
                <a:spcPts val="1200"/>
              </a:spcBef>
            </a:pPr>
            <a:r>
              <a:rPr lang="en-US" sz="2400" dirty="0" err="1" smtClean="0"/>
              <a:t>Ceftriaxone</a:t>
            </a:r>
            <a:r>
              <a:rPr lang="en-US" sz="2400" dirty="0" smtClean="0"/>
              <a:t> displaces </a:t>
            </a:r>
            <a:r>
              <a:rPr lang="en-US" sz="2400" dirty="0" err="1" smtClean="0"/>
              <a:t>bilirubin</a:t>
            </a:r>
            <a:r>
              <a:rPr lang="en-US" sz="2400" dirty="0" smtClean="0"/>
              <a:t>, can give in &gt;1 mo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 to the Case</a:t>
            </a:r>
            <a:endParaRPr lang="en-US" dirty="0"/>
          </a:p>
        </p:txBody>
      </p:sp>
      <p:sp>
        <p:nvSpPr>
          <p:cNvPr id="3" name="Content Placeholder 2"/>
          <p:cNvSpPr>
            <a:spLocks noGrp="1"/>
          </p:cNvSpPr>
          <p:nvPr>
            <p:ph idx="1"/>
          </p:nvPr>
        </p:nvSpPr>
        <p:spPr>
          <a:xfrm>
            <a:off x="145511" y="1832426"/>
            <a:ext cx="8664475" cy="4037737"/>
          </a:xfrm>
        </p:spPr>
        <p:txBody>
          <a:bodyPr>
            <a:normAutofit/>
          </a:bodyPr>
          <a:lstStyle/>
          <a:p>
            <a:r>
              <a:rPr lang="en-US" sz="1800" dirty="0" smtClean="0"/>
              <a:t>	Hospital Course:</a:t>
            </a:r>
          </a:p>
          <a:p>
            <a:r>
              <a:rPr lang="en-US" sz="1800" dirty="0" smtClean="0"/>
              <a:t>	31d M, ex preemie at 35 wk admitted for 3 days for </a:t>
            </a:r>
            <a:r>
              <a:rPr lang="en-US" sz="1800" dirty="0" err="1" smtClean="0"/>
              <a:t>bronchiolitis</a:t>
            </a:r>
            <a:r>
              <a:rPr lang="en-US" sz="1800" dirty="0" smtClean="0"/>
              <a:t>. Initially presented to the ED with cough, </a:t>
            </a:r>
            <a:r>
              <a:rPr lang="en-US" sz="1800" dirty="0" err="1" smtClean="0"/>
              <a:t>rhinorrhea</a:t>
            </a:r>
            <a:r>
              <a:rPr lang="en-US" sz="1800" dirty="0" smtClean="0"/>
              <a:t>, temp of 100.7 rectally. In the ED, partial sepsis work up done with reassuring CBC, CMP &amp; UA. </a:t>
            </a:r>
          </a:p>
          <a:p>
            <a:r>
              <a:rPr lang="en-US" sz="1800" dirty="0" smtClean="0"/>
              <a:t>	On the floor continued on saline nebulizers and nasal suctioning. Blood and urine cultures showed no growth, and the patient was </a:t>
            </a:r>
            <a:r>
              <a:rPr lang="en-US" sz="1800" dirty="0" err="1" smtClean="0"/>
              <a:t>afebrile</a:t>
            </a:r>
            <a:r>
              <a:rPr lang="en-US" sz="1800" dirty="0" smtClean="0"/>
              <a:t>, by hospital day three, clinically improved and stable for discharge.</a:t>
            </a:r>
            <a:endParaRPr lang="en-US" sz="1800" dirty="0"/>
          </a:p>
        </p:txBody>
      </p:sp>
      <p:pic>
        <p:nvPicPr>
          <p:cNvPr id="61442" name="Picture 2"/>
          <p:cNvPicPr>
            <a:picLocks noChangeAspect="1" noChangeArrowheads="1"/>
          </p:cNvPicPr>
          <p:nvPr/>
        </p:nvPicPr>
        <p:blipFill>
          <a:blip r:embed="rId2"/>
          <a:srcRect/>
          <a:stretch>
            <a:fillRect/>
          </a:stretch>
        </p:blipFill>
        <p:spPr bwMode="auto">
          <a:xfrm>
            <a:off x="3072206" y="4445214"/>
            <a:ext cx="3095597" cy="205997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Home Points</a:t>
            </a:r>
            <a:endParaRPr lang="en-US" dirty="0"/>
          </a:p>
        </p:txBody>
      </p:sp>
      <p:sp>
        <p:nvSpPr>
          <p:cNvPr id="3" name="Content Placeholder 2"/>
          <p:cNvSpPr>
            <a:spLocks noGrp="1"/>
          </p:cNvSpPr>
          <p:nvPr>
            <p:ph idx="1"/>
          </p:nvPr>
        </p:nvSpPr>
        <p:spPr>
          <a:xfrm>
            <a:off x="291837" y="1649326"/>
            <a:ext cx="9192787" cy="4581907"/>
          </a:xfrm>
        </p:spPr>
        <p:txBody>
          <a:bodyPr>
            <a:normAutofit/>
          </a:bodyPr>
          <a:lstStyle/>
          <a:p>
            <a:pPr>
              <a:spcAft>
                <a:spcPts val="2000"/>
              </a:spcAft>
            </a:pPr>
            <a:r>
              <a:rPr lang="en-US" dirty="0" smtClean="0"/>
              <a:t>Fever should be taken seriously in unvaccinated infants</a:t>
            </a:r>
          </a:p>
          <a:p>
            <a:pPr>
              <a:spcAft>
                <a:spcPts val="2000"/>
              </a:spcAft>
            </a:pPr>
            <a:r>
              <a:rPr lang="en-US" dirty="0" smtClean="0"/>
              <a:t>Neonates should be admitted for IV antibiotics. </a:t>
            </a:r>
          </a:p>
          <a:p>
            <a:pPr>
              <a:spcAft>
                <a:spcPts val="2000"/>
              </a:spcAft>
            </a:pPr>
            <a:r>
              <a:rPr lang="en-US" dirty="0" smtClean="0"/>
              <a:t>Philadelphia, Boston, Rochester for unvaccinated infants</a:t>
            </a:r>
          </a:p>
          <a:p>
            <a:pPr>
              <a:spcAft>
                <a:spcPts val="2000"/>
              </a:spcAft>
            </a:pPr>
            <a:r>
              <a:rPr lang="en-US" dirty="0" smtClean="0"/>
              <a:t>Recent vaccine advances lower risk of serious infection</a:t>
            </a:r>
          </a:p>
          <a:p>
            <a:pPr>
              <a:spcAft>
                <a:spcPts val="2000"/>
              </a:spcAft>
            </a:pPr>
            <a:r>
              <a:rPr lang="en-US" dirty="0" smtClean="0"/>
              <a:t>If discharging, ensure good follow up.</a:t>
            </a:r>
          </a:p>
          <a:p>
            <a:pPr>
              <a:spcAft>
                <a:spcPts val="2000"/>
              </a:spcAft>
            </a:pPr>
            <a:endParaRPr lang="en-US" dirty="0" smtClean="0"/>
          </a:p>
        </p:txBody>
      </p:sp>
      <p:pic>
        <p:nvPicPr>
          <p:cNvPr id="46082" name="Picture 2"/>
          <p:cNvPicPr>
            <a:picLocks noChangeAspect="1" noChangeArrowheads="1"/>
          </p:cNvPicPr>
          <p:nvPr/>
        </p:nvPicPr>
        <p:blipFill>
          <a:blip r:embed="rId2"/>
          <a:srcRect l="2915" t="3529" r="2915" b="10588"/>
          <a:stretch>
            <a:fillRect/>
          </a:stretch>
        </p:blipFill>
        <p:spPr bwMode="auto">
          <a:xfrm>
            <a:off x="6402455" y="4814670"/>
            <a:ext cx="2392306" cy="180194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Importance of Vaccines</a:t>
            </a:r>
            <a:endParaRPr lang="en-US" dirty="0"/>
          </a:p>
        </p:txBody>
      </p:sp>
      <p:pic>
        <p:nvPicPr>
          <p:cNvPr id="5" name="Content Placeholder 4" descr="Screen shot 2015-03-17 at 7.04.21 PM.png"/>
          <p:cNvPicPr>
            <a:picLocks noGrp="1" noChangeAspect="1"/>
          </p:cNvPicPr>
          <p:nvPr>
            <p:ph idx="1"/>
          </p:nvPr>
        </p:nvPicPr>
        <p:blipFill>
          <a:blip r:embed="rId2"/>
          <a:srcRect l="-19639" r="-19639"/>
          <a:stretch>
            <a:fillRect/>
          </a:stretch>
        </p:blipFill>
        <p:spPr>
          <a:xfrm>
            <a:off x="714729" y="2126966"/>
            <a:ext cx="8038244" cy="3982697"/>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Geography</a:t>
            </a:r>
            <a:endParaRPr lang="en-US" dirty="0"/>
          </a:p>
        </p:txBody>
      </p:sp>
      <p:pic>
        <p:nvPicPr>
          <p:cNvPr id="4" name="Content Placeholder 3" descr="haiti-map-physical.jpg"/>
          <p:cNvPicPr>
            <a:picLocks noGrp="1" noChangeAspect="1"/>
          </p:cNvPicPr>
          <p:nvPr>
            <p:ph idx="1"/>
          </p:nvPr>
        </p:nvPicPr>
        <p:blipFill>
          <a:blip r:embed="rId2"/>
          <a:srcRect l="-25486" r="-25486"/>
          <a:stretch>
            <a:fillRect/>
          </a:stretch>
        </p:blipFill>
        <p:spPr>
          <a:xfrm>
            <a:off x="-317695" y="1679876"/>
            <a:ext cx="9712036" cy="4812008"/>
          </a:xfrm>
        </p:spPr>
      </p:pic>
      <p:sp>
        <p:nvSpPr>
          <p:cNvPr id="5" name="Donut 4"/>
          <p:cNvSpPr/>
          <p:nvPr/>
        </p:nvSpPr>
        <p:spPr>
          <a:xfrm>
            <a:off x="3865939" y="5598750"/>
            <a:ext cx="211657" cy="227955"/>
          </a:xfrm>
          <a:prstGeom prst="donu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Donut 5"/>
          <p:cNvSpPr/>
          <p:nvPr/>
        </p:nvSpPr>
        <p:spPr>
          <a:xfrm>
            <a:off x="5855983" y="5095439"/>
            <a:ext cx="211657" cy="227955"/>
          </a:xfrm>
          <a:prstGeom prst="donu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Donut 7"/>
          <p:cNvSpPr/>
          <p:nvPr/>
        </p:nvSpPr>
        <p:spPr>
          <a:xfrm>
            <a:off x="6627327" y="2888453"/>
            <a:ext cx="211657" cy="227955"/>
          </a:xfrm>
          <a:prstGeom prst="donu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hoto 1.JPG"/>
          <p:cNvPicPr>
            <a:picLocks noGrp="1" noChangeAspect="1"/>
          </p:cNvPicPr>
          <p:nvPr>
            <p:ph idx="1"/>
          </p:nvPr>
        </p:nvPicPr>
        <p:blipFill>
          <a:blip r:embed="rId2"/>
          <a:srcRect t="-12679" b="-12679"/>
          <a:stretch>
            <a:fillRect/>
          </a:stretch>
        </p:blipFill>
        <p:spPr>
          <a:xfrm>
            <a:off x="0" y="1818869"/>
            <a:ext cx="9177523" cy="4547174"/>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hoto-4.JPG"/>
          <p:cNvPicPr>
            <a:picLocks noGrp="1" noChangeAspect="1"/>
          </p:cNvPicPr>
          <p:nvPr>
            <p:ph idx="1"/>
          </p:nvPr>
        </p:nvPicPr>
        <p:blipFill>
          <a:blip r:embed="rId2"/>
          <a:srcRect l="-25688" r="-25688"/>
          <a:stretch>
            <a:fillRect/>
          </a:stretch>
        </p:blipFill>
        <p:spPr>
          <a:xfrm>
            <a:off x="-423297" y="1634084"/>
            <a:ext cx="10159128" cy="5033529"/>
          </a:xfr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hoto-5.JPG"/>
          <p:cNvPicPr>
            <a:picLocks noGrp="1" noChangeAspect="1"/>
          </p:cNvPicPr>
          <p:nvPr>
            <p:ph idx="1"/>
          </p:nvPr>
        </p:nvPicPr>
        <p:blipFill>
          <a:blip r:embed="rId2"/>
          <a:srcRect t="-27208" b="-27208"/>
          <a:stretch>
            <a:fillRect/>
          </a:stretch>
        </p:blipFill>
        <p:spPr>
          <a:xfrm>
            <a:off x="0" y="2045197"/>
            <a:ext cx="9144000" cy="4530564"/>
          </a:xfr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descr="photo-6.JPG"/>
          <p:cNvPicPr>
            <a:picLocks noGrp="1" noChangeAspect="1"/>
          </p:cNvPicPr>
          <p:nvPr>
            <p:ph idx="1"/>
          </p:nvPr>
        </p:nvPicPr>
        <p:blipFill>
          <a:blip r:embed="rId2"/>
          <a:srcRect l="-25688" r="-25688"/>
          <a:stretch>
            <a:fillRect/>
          </a:stretch>
        </p:blipFill>
        <p:spPr>
          <a:xfrm>
            <a:off x="-196799" y="1785443"/>
            <a:ext cx="9434867" cy="4674680"/>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Learning Objectives: </a:t>
            </a:r>
            <a:r>
              <a:rPr lang="en-US" dirty="0" smtClean="0"/>
              <a:t>Fever in Adult</a:t>
            </a:r>
            <a:endParaRPr lang="en-US" dirty="0"/>
          </a:p>
        </p:txBody>
      </p:sp>
      <p:sp>
        <p:nvSpPr>
          <p:cNvPr id="3" name="Content Placeholder 2"/>
          <p:cNvSpPr>
            <a:spLocks noGrp="1"/>
          </p:cNvSpPr>
          <p:nvPr>
            <p:ph idx="1"/>
          </p:nvPr>
        </p:nvSpPr>
        <p:spPr>
          <a:xfrm>
            <a:off x="675450" y="2257906"/>
            <a:ext cx="8468550" cy="3982697"/>
          </a:xfrm>
        </p:spPr>
        <p:txBody>
          <a:bodyPr>
            <a:normAutofit/>
          </a:bodyPr>
          <a:lstStyle/>
          <a:p>
            <a:r>
              <a:rPr lang="en-US" dirty="0" smtClean="0"/>
              <a:t>Understand the dangerous etiologies of</a:t>
            </a:r>
            <a:r>
              <a:rPr lang="en-US" dirty="0" smtClean="0"/>
              <a:t> fever</a:t>
            </a:r>
            <a:endParaRPr lang="en-US" dirty="0" smtClean="0"/>
          </a:p>
          <a:p>
            <a:endParaRPr lang="en-US" dirty="0" smtClean="0"/>
          </a:p>
          <a:p>
            <a:r>
              <a:rPr lang="en-US" dirty="0" smtClean="0"/>
              <a:t>Explain </a:t>
            </a:r>
            <a:r>
              <a:rPr lang="en-US" dirty="0" smtClean="0"/>
              <a:t>differential and know pertinent exam and ROS</a:t>
            </a:r>
          </a:p>
          <a:p>
            <a:endParaRPr lang="en-US" dirty="0" smtClean="0"/>
          </a:p>
          <a:p>
            <a:r>
              <a:rPr lang="en-US" dirty="0" smtClean="0"/>
              <a:t>Know the</a:t>
            </a:r>
            <a:r>
              <a:rPr lang="en-US" dirty="0" smtClean="0"/>
              <a:t> evaluation</a:t>
            </a:r>
            <a:r>
              <a:rPr lang="en-US" dirty="0" smtClean="0"/>
              <a:t>, treatment and </a:t>
            </a:r>
            <a:r>
              <a:rPr lang="en-US" dirty="0" smtClean="0"/>
              <a:t>disposition</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Statistics</a:t>
            </a:r>
            <a:endParaRPr lang="en-US" dirty="0"/>
          </a:p>
        </p:txBody>
      </p:sp>
      <p:sp>
        <p:nvSpPr>
          <p:cNvPr id="3" name="Content Placeholder 2"/>
          <p:cNvSpPr>
            <a:spLocks noGrp="1"/>
          </p:cNvSpPr>
          <p:nvPr>
            <p:ph idx="1"/>
          </p:nvPr>
        </p:nvSpPr>
        <p:spPr/>
        <p:txBody>
          <a:bodyPr/>
          <a:lstStyle/>
          <a:p>
            <a:endParaRPr lang="en-US"/>
          </a:p>
        </p:txBody>
      </p:sp>
      <p:pic>
        <p:nvPicPr>
          <p:cNvPr id="4" name="Picture 3" descr="Screen shot 2015-03-05 at 8.48.12 PM.png"/>
          <p:cNvPicPr>
            <a:picLocks noChangeAspect="1"/>
          </p:cNvPicPr>
          <p:nvPr/>
        </p:nvPicPr>
        <p:blipFill>
          <a:blip r:embed="rId2"/>
          <a:stretch>
            <a:fillRect/>
          </a:stretch>
        </p:blipFill>
        <p:spPr>
          <a:xfrm>
            <a:off x="732437" y="2117658"/>
            <a:ext cx="7924800" cy="4114801"/>
          </a:xfrm>
          <a:prstGeom prst="rect">
            <a:avLst/>
          </a:prstGeom>
        </p:spPr>
      </p:pic>
      <p:cxnSp>
        <p:nvCxnSpPr>
          <p:cNvPr id="7" name="Straight Connector 6"/>
          <p:cNvCxnSpPr/>
          <p:nvPr/>
        </p:nvCxnSpPr>
        <p:spPr>
          <a:xfrm>
            <a:off x="1016979" y="3561577"/>
            <a:ext cx="3500193"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069351" y="4582912"/>
            <a:ext cx="4311976"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082444" y="5591152"/>
            <a:ext cx="5045196"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Hospital</a:t>
            </a:r>
            <a:endParaRPr lang="en-US" dirty="0"/>
          </a:p>
        </p:txBody>
      </p:sp>
      <p:pic>
        <p:nvPicPr>
          <p:cNvPr id="4" name="Content Placeholder 3" descr="photo.JPG"/>
          <p:cNvPicPr>
            <a:picLocks noGrp="1" noChangeAspect="1"/>
          </p:cNvPicPr>
          <p:nvPr>
            <p:ph idx="1"/>
          </p:nvPr>
        </p:nvPicPr>
        <p:blipFill>
          <a:blip r:embed="rId2"/>
          <a:srcRect t="-36370" b="-36370"/>
          <a:stretch>
            <a:fillRect/>
          </a:stretch>
        </p:blipFill>
        <p:spPr>
          <a:xfrm>
            <a:off x="-145508" y="2052923"/>
            <a:ext cx="9404325" cy="4659547"/>
          </a:xfrm>
        </p:spPr>
      </p:pic>
      <p:pic>
        <p:nvPicPr>
          <p:cNvPr id="5" name="Picture 4" descr="Screen shot 2015-03-17 at 7.05.55 PM.png"/>
          <p:cNvPicPr>
            <a:picLocks noChangeAspect="1"/>
          </p:cNvPicPr>
          <p:nvPr/>
        </p:nvPicPr>
        <p:blipFill>
          <a:blip r:embed="rId3"/>
          <a:stretch>
            <a:fillRect/>
          </a:stretch>
        </p:blipFill>
        <p:spPr>
          <a:xfrm>
            <a:off x="3307050" y="1592158"/>
            <a:ext cx="2544641" cy="1423945"/>
          </a:xfrm>
          <a:prstGeom prst="rect">
            <a:avLst/>
          </a:prstGeom>
        </p:spPr>
      </p:pic>
      <p:sp>
        <p:nvSpPr>
          <p:cNvPr id="6" name="Rectangle 5"/>
          <p:cNvSpPr/>
          <p:nvPr/>
        </p:nvSpPr>
        <p:spPr>
          <a:xfrm>
            <a:off x="2223037" y="5887260"/>
            <a:ext cx="4959885" cy="523220"/>
          </a:xfrm>
          <a:prstGeom prst="rect">
            <a:avLst/>
          </a:prstGeom>
        </p:spPr>
        <p:txBody>
          <a:bodyPr wrap="square">
            <a:spAutoFit/>
          </a:bodyPr>
          <a:lstStyle/>
          <a:p>
            <a:pPr algn="ctr"/>
            <a:r>
              <a:rPr lang="en-US" sz="2800" dirty="0" smtClean="0"/>
              <a:t>65,000 patients annually</a:t>
            </a:r>
            <a:endParaRPr lang="en-US" sz="28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Waiting Room</a:t>
            </a:r>
            <a:endParaRPr lang="en-US" dirty="0"/>
          </a:p>
        </p:txBody>
      </p:sp>
      <p:pic>
        <p:nvPicPr>
          <p:cNvPr id="4" name="Content Placeholder 3" descr="photo 1-1.JPG"/>
          <p:cNvPicPr>
            <a:picLocks noGrp="1" noChangeAspect="1"/>
          </p:cNvPicPr>
          <p:nvPr>
            <p:ph idx="1"/>
          </p:nvPr>
        </p:nvPicPr>
        <p:blipFill>
          <a:blip r:embed="rId2"/>
          <a:srcRect l="-25688" r="-25688"/>
          <a:stretch>
            <a:fillRect/>
          </a:stretch>
        </p:blipFill>
        <p:spPr>
          <a:xfrm>
            <a:off x="-231112" y="1670731"/>
            <a:ext cx="9817812" cy="4864417"/>
          </a:xfr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648994" y="2032996"/>
            <a:ext cx="8038244" cy="3982697"/>
          </a:xfrm>
        </p:spPr>
        <p:txBody>
          <a:bodyPr>
            <a:normAutofit/>
          </a:bodyPr>
          <a:lstStyle/>
          <a:p>
            <a:pPr algn="ctr"/>
            <a:r>
              <a:rPr lang="en-US" sz="6000" dirty="0" smtClean="0"/>
              <a:t>5</a:t>
            </a:r>
            <a:endParaRPr lang="en-US" sz="6000" dirty="0"/>
          </a:p>
        </p:txBody>
      </p:sp>
      <p:grpSp>
        <p:nvGrpSpPr>
          <p:cNvPr id="9" name="Group 8"/>
          <p:cNvGrpSpPr/>
          <p:nvPr/>
        </p:nvGrpSpPr>
        <p:grpSpPr>
          <a:xfrm>
            <a:off x="410068" y="1678825"/>
            <a:ext cx="7877783" cy="4915119"/>
            <a:chOff x="410068" y="1678825"/>
            <a:chExt cx="7877783" cy="4915119"/>
          </a:xfrm>
        </p:grpSpPr>
        <p:pic>
          <p:nvPicPr>
            <p:cNvPr id="4" name="Picture 3" descr="Screen shot 2015-03-17 at 7.10.54 PM.png"/>
            <p:cNvPicPr>
              <a:picLocks noChangeAspect="1"/>
            </p:cNvPicPr>
            <p:nvPr/>
          </p:nvPicPr>
          <p:blipFill>
            <a:blip r:embed="rId2"/>
            <a:stretch>
              <a:fillRect/>
            </a:stretch>
          </p:blipFill>
          <p:spPr>
            <a:xfrm>
              <a:off x="410068" y="1700126"/>
              <a:ext cx="2514601" cy="2184400"/>
            </a:xfrm>
            <a:prstGeom prst="rect">
              <a:avLst/>
            </a:prstGeom>
          </p:spPr>
        </p:pic>
        <p:pic>
          <p:nvPicPr>
            <p:cNvPr id="5" name="Picture 4" descr="Screen shot 2015-03-17 at 7.06.40 PM.png"/>
            <p:cNvPicPr>
              <a:picLocks noChangeAspect="1"/>
            </p:cNvPicPr>
            <p:nvPr/>
          </p:nvPicPr>
          <p:blipFill>
            <a:blip r:embed="rId3"/>
            <a:stretch>
              <a:fillRect/>
            </a:stretch>
          </p:blipFill>
          <p:spPr>
            <a:xfrm>
              <a:off x="410093" y="4043286"/>
              <a:ext cx="2513340" cy="2484616"/>
            </a:xfrm>
            <a:prstGeom prst="rect">
              <a:avLst/>
            </a:prstGeom>
          </p:spPr>
        </p:pic>
        <p:pic>
          <p:nvPicPr>
            <p:cNvPr id="6" name="Picture 5" descr="Screen shot 2015-03-17 at 7.03.08 PM.png"/>
            <p:cNvPicPr>
              <a:picLocks noChangeAspect="1"/>
            </p:cNvPicPr>
            <p:nvPr/>
          </p:nvPicPr>
          <p:blipFill>
            <a:blip r:embed="rId4"/>
            <a:stretch>
              <a:fillRect/>
            </a:stretch>
          </p:blipFill>
          <p:spPr>
            <a:xfrm>
              <a:off x="6521509" y="4185295"/>
              <a:ext cx="1766342" cy="2408649"/>
            </a:xfrm>
            <a:prstGeom prst="rect">
              <a:avLst/>
            </a:prstGeom>
          </p:spPr>
        </p:pic>
        <p:pic>
          <p:nvPicPr>
            <p:cNvPr id="7" name="Picture 6" descr="Screen shot 2015-03-17 at 7.03.17 PM.png"/>
            <p:cNvPicPr>
              <a:picLocks noChangeAspect="1"/>
            </p:cNvPicPr>
            <p:nvPr/>
          </p:nvPicPr>
          <p:blipFill>
            <a:blip r:embed="rId5"/>
            <a:stretch>
              <a:fillRect/>
            </a:stretch>
          </p:blipFill>
          <p:spPr>
            <a:xfrm>
              <a:off x="3645627" y="3672415"/>
              <a:ext cx="1968500" cy="2908300"/>
            </a:xfrm>
            <a:prstGeom prst="rect">
              <a:avLst/>
            </a:prstGeom>
          </p:spPr>
        </p:pic>
        <p:pic>
          <p:nvPicPr>
            <p:cNvPr id="8" name="Picture 7"/>
            <p:cNvPicPr>
              <a:picLocks noChangeAspect="1"/>
            </p:cNvPicPr>
            <p:nvPr/>
          </p:nvPicPr>
          <p:blipFill>
            <a:blip r:embed="rId6"/>
            <a:stretch>
              <a:fillRect/>
            </a:stretch>
          </p:blipFill>
          <p:spPr>
            <a:xfrm>
              <a:off x="6481825" y="1678825"/>
              <a:ext cx="1772462" cy="2366528"/>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Vaccinations</a:t>
            </a:r>
            <a:endParaRPr lang="en-US" dirty="0"/>
          </a:p>
        </p:txBody>
      </p:sp>
      <p:pic>
        <p:nvPicPr>
          <p:cNvPr id="6" name="Content Placeholder 5" descr="photo-2.JPG"/>
          <p:cNvPicPr>
            <a:picLocks noGrp="1" noChangeAspect="1"/>
          </p:cNvPicPr>
          <p:nvPr>
            <p:ph idx="1"/>
          </p:nvPr>
        </p:nvPicPr>
        <p:blipFill>
          <a:blip r:embed="rId2"/>
          <a:srcRect l="-25688" r="-25688"/>
          <a:stretch>
            <a:fillRect/>
          </a:stretch>
        </p:blipFill>
        <p:spPr>
          <a:xfrm>
            <a:off x="622538" y="2138836"/>
            <a:ext cx="8038244" cy="3982697"/>
          </a:xfr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hoto 1-2.JPG"/>
          <p:cNvPicPr>
            <a:picLocks noGrp="1" noChangeAspect="1"/>
          </p:cNvPicPr>
          <p:nvPr>
            <p:ph idx="1"/>
          </p:nvPr>
        </p:nvPicPr>
        <p:blipFill>
          <a:blip r:embed="rId2"/>
          <a:srcRect t="-20892" b="-20892"/>
          <a:stretch>
            <a:fillRect/>
          </a:stretch>
        </p:blipFill>
        <p:spPr>
          <a:xfrm>
            <a:off x="0" y="1710040"/>
            <a:ext cx="9144000" cy="4530564"/>
          </a:xfr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hoto-1.JPG"/>
          <p:cNvPicPr>
            <a:picLocks noGrp="1" noChangeAspect="1"/>
          </p:cNvPicPr>
          <p:nvPr>
            <p:ph idx="1"/>
          </p:nvPr>
        </p:nvPicPr>
        <p:blipFill>
          <a:blip r:embed="rId2"/>
          <a:srcRect l="-25688" r="-25688"/>
          <a:stretch>
            <a:fillRect/>
          </a:stretch>
        </p:blipFill>
        <p:spPr>
          <a:xfrm>
            <a:off x="-130949" y="1812484"/>
            <a:ext cx="9532473" cy="4723040"/>
          </a:xfr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hoto 3-4.JPG"/>
          <p:cNvPicPr>
            <a:picLocks noGrp="1" noChangeAspect="1"/>
          </p:cNvPicPr>
          <p:nvPr>
            <p:ph idx="1"/>
          </p:nvPr>
        </p:nvPicPr>
        <p:blipFill>
          <a:blip r:embed="rId2"/>
          <a:srcRect t="-27676" b="-27676"/>
          <a:stretch>
            <a:fillRect/>
          </a:stretch>
        </p:blipFill>
        <p:spPr>
          <a:xfrm>
            <a:off x="-12877" y="1786024"/>
            <a:ext cx="9209789" cy="4563161"/>
          </a:xfr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photo-3.JPG"/>
          <p:cNvPicPr>
            <a:picLocks noGrp="1" noChangeAspect="1"/>
          </p:cNvPicPr>
          <p:nvPr>
            <p:ph idx="1"/>
          </p:nvPr>
        </p:nvPicPr>
        <p:blipFill>
          <a:blip r:embed="rId2"/>
          <a:srcRect l="-40027" t="24433" r="-40027"/>
          <a:stretch>
            <a:fillRect/>
          </a:stretch>
        </p:blipFill>
        <p:spPr>
          <a:xfrm>
            <a:off x="-196843" y="2110818"/>
            <a:ext cx="9479069" cy="3549081"/>
          </a:xfr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Statistics</a:t>
            </a:r>
            <a:endParaRPr lang="en-US" dirty="0"/>
          </a:p>
        </p:txBody>
      </p:sp>
      <p:pic>
        <p:nvPicPr>
          <p:cNvPr id="4" name="Content Placeholder 3" descr="Screen shot 2015-03-17 at 8.12.41 PM.png"/>
          <p:cNvPicPr>
            <a:picLocks noGrp="1" noChangeAspect="1"/>
          </p:cNvPicPr>
          <p:nvPr>
            <p:ph idx="1"/>
          </p:nvPr>
        </p:nvPicPr>
        <p:blipFill>
          <a:blip r:embed="rId2"/>
          <a:srcRect l="6115" t="13117" r="6115" b="43725"/>
          <a:stretch>
            <a:fillRect/>
          </a:stretch>
        </p:blipFill>
        <p:spPr>
          <a:xfrm>
            <a:off x="2214776" y="2064240"/>
            <a:ext cx="4883815" cy="3250164"/>
          </a:xfrm>
        </p:spPr>
      </p:pic>
      <p:sp>
        <p:nvSpPr>
          <p:cNvPr id="5" name="Content Placeholder 2"/>
          <p:cNvSpPr txBox="1">
            <a:spLocks/>
          </p:cNvSpPr>
          <p:nvPr/>
        </p:nvSpPr>
        <p:spPr>
          <a:xfrm>
            <a:off x="648994" y="2032996"/>
            <a:ext cx="8038244" cy="3982697"/>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ts val="2000"/>
              </a:spcBef>
              <a:spcAft>
                <a:spcPts val="0"/>
              </a:spcAft>
              <a:buClr>
                <a:schemeClr val="accent1"/>
              </a:buClr>
              <a:buSzTx/>
              <a:buFontTx/>
              <a:buNone/>
              <a:tabLst/>
              <a:defRPr/>
            </a:pPr>
            <a:endParaRPr kumimoji="0" lang="en-US" sz="6000" b="0" i="0" u="none" strike="noStrike" kern="1200" cap="none" spc="0" normalizeH="0" baseline="0" noProof="0" dirty="0">
              <a:ln>
                <a:noFill/>
              </a:ln>
              <a:solidFill>
                <a:schemeClr val="tx2"/>
              </a:solidFill>
              <a:effectLst/>
              <a:uLnTx/>
              <a:uFillTx/>
              <a:latin typeface="+mn-lt"/>
              <a:ea typeface="+mn-ea"/>
              <a:cs typeface="+mn-cs"/>
            </a:endParaRPr>
          </a:p>
        </p:txBody>
      </p:sp>
      <p:sp>
        <p:nvSpPr>
          <p:cNvPr id="6" name="Content Placeholder 2"/>
          <p:cNvSpPr txBox="1">
            <a:spLocks/>
          </p:cNvSpPr>
          <p:nvPr/>
        </p:nvSpPr>
        <p:spPr>
          <a:xfrm>
            <a:off x="629423" y="5461279"/>
            <a:ext cx="8038244" cy="923608"/>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ts val="2000"/>
              </a:spcBef>
              <a:spcAft>
                <a:spcPts val="0"/>
              </a:spcAft>
              <a:buClr>
                <a:schemeClr val="accent1"/>
              </a:buClr>
              <a:buSzTx/>
              <a:buFontTx/>
              <a:buNone/>
              <a:tabLst/>
              <a:defRPr/>
            </a:pPr>
            <a:r>
              <a:rPr lang="en-US" sz="3200" dirty="0" smtClean="0">
                <a:solidFill>
                  <a:schemeClr val="tx2"/>
                </a:solidFill>
              </a:rPr>
              <a:t>50% fully vaccinated</a:t>
            </a:r>
            <a:endParaRPr kumimoji="0" lang="en-US" sz="3200" b="0" i="0" u="none" strike="noStrike" kern="1200" cap="none" spc="0" normalizeH="0" baseline="0" noProof="0" dirty="0">
              <a:ln>
                <a:noFill/>
              </a:ln>
              <a:solidFill>
                <a:schemeClr val="tx2"/>
              </a:solidFill>
              <a:effectLst/>
              <a:uLnTx/>
              <a:uFillTx/>
              <a:latin typeface="+mn-lt"/>
              <a:ea typeface="+mn-ea"/>
              <a:cs typeface="+mn-cs"/>
            </a:endParaRPr>
          </a:p>
        </p:txBody>
      </p:sp>
      <p:sp>
        <p:nvSpPr>
          <p:cNvPr id="7" name="Donut 6"/>
          <p:cNvSpPr/>
          <p:nvPr/>
        </p:nvSpPr>
        <p:spPr>
          <a:xfrm>
            <a:off x="5542620" y="4881802"/>
            <a:ext cx="304249" cy="264596"/>
          </a:xfrm>
          <a:prstGeom prst="donut">
            <a:avLst>
              <a:gd name="adj" fmla="val 10239"/>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Introduction</a:t>
            </a:r>
            <a:endParaRPr lang="en-US" dirty="0"/>
          </a:p>
        </p:txBody>
      </p:sp>
      <p:sp>
        <p:nvSpPr>
          <p:cNvPr id="3" name="Content Placeholder 2"/>
          <p:cNvSpPr>
            <a:spLocks noGrp="1"/>
          </p:cNvSpPr>
          <p:nvPr>
            <p:ph idx="1"/>
          </p:nvPr>
        </p:nvSpPr>
        <p:spPr>
          <a:xfrm>
            <a:off x="146330" y="2178526"/>
            <a:ext cx="8038244" cy="3982697"/>
          </a:xfrm>
        </p:spPr>
        <p:txBody>
          <a:bodyPr>
            <a:normAutofit fontScale="85000" lnSpcReduction="10000"/>
          </a:bodyPr>
          <a:lstStyle/>
          <a:p>
            <a:r>
              <a:rPr lang="en-US" dirty="0" smtClean="0"/>
              <a:t>Fever is sign caused by a spectrum of pathology.</a:t>
            </a:r>
          </a:p>
          <a:p>
            <a:endParaRPr lang="en-US" dirty="0" smtClean="0"/>
          </a:p>
          <a:p>
            <a:r>
              <a:rPr lang="en-US" dirty="0" smtClean="0"/>
              <a:t>It can be benign (young adults have &lt;1% mortality)</a:t>
            </a:r>
          </a:p>
          <a:p>
            <a:endParaRPr lang="en-US" dirty="0" smtClean="0"/>
          </a:p>
          <a:p>
            <a:r>
              <a:rPr lang="en-US" dirty="0" smtClean="0"/>
              <a:t>Or serious (elderly have &gt;7% mortality in 1 month) </a:t>
            </a:r>
          </a:p>
          <a:p>
            <a:endParaRPr lang="en-US" dirty="0" smtClean="0"/>
          </a:p>
          <a:p>
            <a:r>
              <a:rPr lang="en-US" dirty="0" smtClean="0"/>
              <a:t>Our role in EM is to identify serious causes &amp; begin treatment.</a:t>
            </a:r>
            <a:br>
              <a:rPr lang="en-US" dirty="0" smtClean="0"/>
            </a:br>
            <a:endParaRPr lang="en-US" dirty="0" smtClean="0"/>
          </a:p>
        </p:txBody>
      </p:sp>
      <p:pic>
        <p:nvPicPr>
          <p:cNvPr id="19458" name="Picture 2"/>
          <p:cNvPicPr>
            <a:picLocks noChangeAspect="1" noChangeArrowheads="1"/>
          </p:cNvPicPr>
          <p:nvPr/>
        </p:nvPicPr>
        <p:blipFill>
          <a:blip r:embed="rId2"/>
          <a:srcRect l="3258" t="3158" r="3258" b="6316"/>
          <a:stretch>
            <a:fillRect/>
          </a:stretch>
        </p:blipFill>
        <p:spPr bwMode="auto">
          <a:xfrm>
            <a:off x="6655718" y="2169682"/>
            <a:ext cx="2341331" cy="233906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582854" y="2191756"/>
            <a:ext cx="8038244" cy="3982697"/>
          </a:xfrm>
        </p:spPr>
        <p:txBody>
          <a:bodyPr/>
          <a:lstStyle/>
          <a:p>
            <a:pPr algn="ctr"/>
            <a:endParaRPr lang="en-US" dirty="0" smtClean="0"/>
          </a:p>
          <a:p>
            <a:pPr algn="ctr"/>
            <a:endParaRPr lang="en-US" dirty="0" smtClean="0"/>
          </a:p>
          <a:p>
            <a:pPr algn="ctr"/>
            <a:r>
              <a:rPr lang="en-US" sz="5000" dirty="0" smtClean="0"/>
              <a:t>$10</a:t>
            </a:r>
            <a:endParaRPr lang="en-US" sz="50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5-03-17 at 10.37.57 PM.png"/>
          <p:cNvPicPr>
            <a:picLocks noGrp="1" noChangeAspect="1"/>
          </p:cNvPicPr>
          <p:nvPr>
            <p:ph idx="1"/>
          </p:nvPr>
        </p:nvPicPr>
        <p:blipFill>
          <a:blip r:embed="rId2"/>
          <a:srcRect l="-30583" r="-30583"/>
          <a:stretch>
            <a:fillRect/>
          </a:stretch>
        </p:blipFill>
        <p:spPr>
          <a:xfrm>
            <a:off x="597060" y="2163826"/>
            <a:ext cx="8038244" cy="3982697"/>
          </a:xfr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Screen shot 2015-03-17 at 8.40.03 PM.png"/>
          <p:cNvPicPr>
            <a:picLocks noGrp="1" noChangeAspect="1"/>
          </p:cNvPicPr>
          <p:nvPr>
            <p:ph idx="1"/>
          </p:nvPr>
        </p:nvPicPr>
        <p:blipFill>
          <a:blip r:embed="rId2"/>
          <a:srcRect t="-111350" b="-111350"/>
          <a:stretch>
            <a:fillRect/>
          </a:stretch>
        </p:blipFill>
        <p:spPr>
          <a:xfrm>
            <a:off x="3" y="-919374"/>
            <a:ext cx="9167149" cy="4542034"/>
          </a:xfrm>
        </p:spPr>
      </p:pic>
      <p:pic>
        <p:nvPicPr>
          <p:cNvPr id="5" name="Picture 4" descr="Screen shot 2015-03-17 at 8.45.15 PM.png"/>
          <p:cNvPicPr>
            <a:picLocks noChangeAspect="1"/>
          </p:cNvPicPr>
          <p:nvPr/>
        </p:nvPicPr>
        <p:blipFill>
          <a:blip r:embed="rId3"/>
          <a:stretch>
            <a:fillRect/>
          </a:stretch>
        </p:blipFill>
        <p:spPr>
          <a:xfrm>
            <a:off x="999868" y="2118859"/>
            <a:ext cx="3891346" cy="2321154"/>
          </a:xfrm>
          <a:prstGeom prst="rect">
            <a:avLst/>
          </a:prstGeom>
        </p:spPr>
      </p:pic>
      <p:pic>
        <p:nvPicPr>
          <p:cNvPr id="6" name="Picture 5" descr="Screen shot 2015-03-17 at 8.43.32 PM.png"/>
          <p:cNvPicPr>
            <a:picLocks noChangeAspect="1"/>
          </p:cNvPicPr>
          <p:nvPr/>
        </p:nvPicPr>
        <p:blipFill>
          <a:blip r:embed="rId4"/>
          <a:stretch>
            <a:fillRect/>
          </a:stretch>
        </p:blipFill>
        <p:spPr>
          <a:xfrm>
            <a:off x="5269540" y="2466408"/>
            <a:ext cx="3171368" cy="4076053"/>
          </a:xfrm>
          <a:prstGeom prst="rect">
            <a:avLst/>
          </a:prstGeom>
        </p:spPr>
      </p:pic>
      <p:pic>
        <p:nvPicPr>
          <p:cNvPr id="7" name="Picture 6" descr="Screen shot 2015-03-17 at 8.47.08 PM.png"/>
          <p:cNvPicPr>
            <a:picLocks noChangeAspect="1"/>
          </p:cNvPicPr>
          <p:nvPr/>
        </p:nvPicPr>
        <p:blipFill>
          <a:blip r:embed="rId5"/>
          <a:srcRect l="8340" r="8340"/>
          <a:stretch>
            <a:fillRect/>
          </a:stretch>
        </p:blipFill>
        <p:spPr>
          <a:xfrm>
            <a:off x="999868" y="4504435"/>
            <a:ext cx="3922057" cy="2353565"/>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393255" y="1583670"/>
            <a:ext cx="8645982" cy="4625573"/>
          </a:xfrm>
        </p:spPr>
        <p:txBody>
          <a:bodyPr>
            <a:noAutofit/>
          </a:bodyPr>
          <a:lstStyle/>
          <a:p>
            <a:pPr>
              <a:spcBef>
                <a:spcPts val="0"/>
              </a:spcBef>
            </a:pPr>
            <a:r>
              <a:rPr lang="en-US" sz="1100" dirty="0" err="1" smtClean="0"/>
              <a:t>Tintinalli</a:t>
            </a:r>
            <a:r>
              <a:rPr lang="en-US" sz="1100" dirty="0" smtClean="0"/>
              <a:t>, Judith E., and J. Stephan. </a:t>
            </a:r>
            <a:r>
              <a:rPr lang="en-US" sz="1100" dirty="0" err="1" smtClean="0"/>
              <a:t>Stapczynski</a:t>
            </a:r>
            <a:r>
              <a:rPr lang="en-US" sz="1100" dirty="0" smtClean="0"/>
              <a:t>. "Fever and Serious Bacterial Illness" </a:t>
            </a:r>
            <a:r>
              <a:rPr lang="en-US" sz="1100" dirty="0" err="1" smtClean="0"/>
              <a:t>Tintinalli's</a:t>
            </a:r>
            <a:r>
              <a:rPr lang="en-US" sz="1100" dirty="0" smtClean="0"/>
              <a:t> Emergency Medicine: A Comprehensive Study Guide. 7th ed. New York: McGraw-Hill, 2011. 750-755. Print.</a:t>
            </a:r>
            <a:br>
              <a:rPr lang="en-US" sz="1100" dirty="0" smtClean="0"/>
            </a:br>
            <a:endParaRPr lang="en-US" sz="1100" dirty="0" smtClean="0"/>
          </a:p>
          <a:p>
            <a:pPr>
              <a:spcBef>
                <a:spcPts val="0"/>
              </a:spcBef>
            </a:pPr>
            <a:r>
              <a:rPr lang="en-US" sz="1100" dirty="0" err="1" smtClean="0"/>
              <a:t>Byington</a:t>
            </a:r>
            <a:r>
              <a:rPr lang="en-US" sz="1100" dirty="0" smtClean="0"/>
              <a:t> CL, Enriquez FR, Hoff C, et al. Serious bacterial infections in febrile infants 1 to 90 days old with and without viral infections. Pediatrics. 2004;113:1662­1666. </a:t>
            </a:r>
            <a:br>
              <a:rPr lang="en-US" sz="1100" dirty="0" smtClean="0"/>
            </a:br>
            <a:endParaRPr lang="en-US" sz="1100" dirty="0" smtClean="0"/>
          </a:p>
          <a:p>
            <a:pPr>
              <a:spcBef>
                <a:spcPts val="0"/>
              </a:spcBef>
            </a:pPr>
            <a:r>
              <a:rPr lang="en-US" sz="1100" dirty="0" smtClean="0"/>
              <a:t>Variation in Care of the Febrile Young Infant &lt;90 Days in US Pediatric Emergency Departments, Paul L. Aronson, MD, Cary </a:t>
            </a:r>
            <a:r>
              <a:rPr lang="en-US" sz="1100" dirty="0" err="1" smtClean="0"/>
              <a:t>Thurm</a:t>
            </a:r>
            <a:r>
              <a:rPr lang="en-US" sz="1100" dirty="0" smtClean="0"/>
              <a:t>, PhD, Elizabeth R. </a:t>
            </a:r>
            <a:r>
              <a:rPr lang="en-US" sz="1100" dirty="0" err="1" smtClean="0"/>
              <a:t>Alpern</a:t>
            </a:r>
            <a:r>
              <a:rPr lang="en-US" sz="1100" dirty="0" smtClean="0"/>
              <a:t>, MD, MSCE, </a:t>
            </a:r>
            <a:r>
              <a:rPr lang="en-US" sz="1100" dirty="0" err="1" smtClean="0"/>
              <a:t>Evaline</a:t>
            </a:r>
            <a:r>
              <a:rPr lang="en-US" sz="1100" dirty="0" smtClean="0"/>
              <a:t> A. </a:t>
            </a:r>
            <a:r>
              <a:rPr lang="en-US" sz="1100" dirty="0" err="1" smtClean="0"/>
              <a:t>Alessandrini</a:t>
            </a:r>
            <a:r>
              <a:rPr lang="en-US" sz="1100" dirty="0" smtClean="0"/>
              <a:t>, MD, MSCE, Derek J. Williams, MD, MPH, </a:t>
            </a:r>
            <a:r>
              <a:rPr lang="en-US" sz="1100" dirty="0" err="1" smtClean="0"/>
              <a:t>Samir</a:t>
            </a:r>
            <a:r>
              <a:rPr lang="en-US" sz="1100" dirty="0" smtClean="0"/>
              <a:t> S. Shah, MD, MSCE, </a:t>
            </a:r>
            <a:r>
              <a:rPr lang="en-US" sz="1100" dirty="0" err="1" smtClean="0"/>
              <a:t>Lise</a:t>
            </a:r>
            <a:r>
              <a:rPr lang="en-US" sz="1100" dirty="0" smtClean="0"/>
              <a:t> E. </a:t>
            </a:r>
            <a:r>
              <a:rPr lang="en-US" sz="1100" dirty="0" err="1" smtClean="0"/>
              <a:t>Nigrovic</a:t>
            </a:r>
            <a:r>
              <a:rPr lang="en-US" sz="1100" dirty="0" smtClean="0"/>
              <a:t>, MD, MPH, Russell J. </a:t>
            </a:r>
            <a:r>
              <a:rPr lang="en-US" sz="1100" dirty="0" err="1" smtClean="0"/>
              <a:t>McCulloh</a:t>
            </a:r>
            <a:r>
              <a:rPr lang="en-US" sz="1100" dirty="0" smtClean="0"/>
              <a:t>, MD, Amanda </a:t>
            </a:r>
            <a:r>
              <a:rPr lang="en-US" sz="1100" dirty="0" err="1" smtClean="0"/>
              <a:t>Schondelmeyer</a:t>
            </a:r>
            <a:r>
              <a:rPr lang="en-US" sz="1100" dirty="0" smtClean="0"/>
              <a:t>, MD, Joel S. </a:t>
            </a:r>
            <a:r>
              <a:rPr lang="en-US" sz="1100" dirty="0" err="1" smtClean="0"/>
              <a:t>Tieder</a:t>
            </a:r>
            <a:r>
              <a:rPr lang="en-US" sz="1100" dirty="0" smtClean="0"/>
              <a:t>, MD, MPH, and Mark I. </a:t>
            </a:r>
            <a:r>
              <a:rPr lang="en-US" sz="1100" dirty="0" err="1" smtClean="0"/>
              <a:t>Neuman</a:t>
            </a:r>
            <a:r>
              <a:rPr lang="en-US" sz="1100" dirty="0" smtClean="0"/>
              <a:t>, MD, MPH PEDIATRICS Vol. 134 No. 4 October 1, 2014 pp. 667 -677 (</a:t>
            </a:r>
            <a:r>
              <a:rPr lang="en-US" sz="1100" dirty="0" err="1" smtClean="0"/>
              <a:t>doi</a:t>
            </a:r>
            <a:r>
              <a:rPr lang="en-US" sz="1100" dirty="0" smtClean="0"/>
              <a:t>: 10.1542/peds.2014-1382)</a:t>
            </a:r>
            <a:br>
              <a:rPr lang="en-US" sz="1100" dirty="0" smtClean="0"/>
            </a:br>
            <a:endParaRPr lang="en-US" sz="1100" dirty="0" smtClean="0"/>
          </a:p>
          <a:p>
            <a:pPr>
              <a:spcBef>
                <a:spcPts val="0"/>
              </a:spcBef>
            </a:pPr>
            <a:r>
              <a:rPr lang="en-US" sz="1100" dirty="0" smtClean="0"/>
              <a:t>Levine DA, Platt SL, Dayan PS, et al. Risk of serious bacterial infection in young febrile infants with respiratory </a:t>
            </a:r>
            <a:r>
              <a:rPr lang="en-US" sz="1100" dirty="0" err="1" smtClean="0"/>
              <a:t>syncytial</a:t>
            </a:r>
            <a:r>
              <a:rPr lang="en-US" sz="1100" dirty="0" smtClean="0"/>
              <a:t> virus infections. Pediatrics. 2004;113:1728­1734.</a:t>
            </a:r>
            <a:br>
              <a:rPr lang="en-US" sz="1100" dirty="0" smtClean="0"/>
            </a:br>
            <a:endParaRPr lang="en-US" sz="1100" dirty="0" smtClean="0"/>
          </a:p>
          <a:p>
            <a:pPr>
              <a:spcBef>
                <a:spcPts val="0"/>
              </a:spcBef>
            </a:pPr>
            <a:r>
              <a:rPr lang="en-US" sz="1100" dirty="0" smtClean="0"/>
              <a:t>"Two Fevers, One Out-of-Date Protocol." Two Fevers, One Out-of-Date Protocol. </a:t>
            </a:r>
            <a:r>
              <a:rPr lang="en-US" sz="1100" dirty="0" err="1" smtClean="0"/>
              <a:t>N.p</a:t>
            </a:r>
            <a:r>
              <a:rPr lang="en-US" sz="1100" dirty="0" smtClean="0"/>
              <a:t>., </a:t>
            </a:r>
            <a:r>
              <a:rPr lang="en-US" sz="1100" dirty="0" err="1" smtClean="0"/>
              <a:t>n.d</a:t>
            </a:r>
            <a:r>
              <a:rPr lang="en-US" sz="1100" dirty="0" smtClean="0"/>
              <a:t>. Web. 17 Mar. 2015.Pediatric Emergency Medicine, </a:t>
            </a:r>
            <a:r>
              <a:rPr lang="en-US" sz="1100" dirty="0" err="1" smtClean="0"/>
              <a:t>Rothrock</a:t>
            </a:r>
            <a:r>
              <a:rPr lang="en-US" sz="1100" dirty="0" smtClean="0"/>
              <a:t/>
            </a:r>
            <a:br>
              <a:rPr lang="en-US" sz="1100" dirty="0" smtClean="0"/>
            </a:br>
            <a:endParaRPr lang="en-US" sz="1100" dirty="0" smtClean="0"/>
          </a:p>
          <a:p>
            <a:pPr>
              <a:spcBef>
                <a:spcPts val="0"/>
              </a:spcBef>
            </a:pPr>
            <a:r>
              <a:rPr lang="en-US" sz="1100" dirty="0" smtClean="0"/>
              <a:t>"Evaluation of Fever in Infants and Young Children." - American Family Physician. </a:t>
            </a:r>
            <a:r>
              <a:rPr lang="en-US" sz="1100" dirty="0" err="1" smtClean="0"/>
              <a:t>N.p</a:t>
            </a:r>
            <a:r>
              <a:rPr lang="en-US" sz="1100" dirty="0" smtClean="0"/>
              <a:t>., </a:t>
            </a:r>
            <a:r>
              <a:rPr lang="en-US" sz="1100" dirty="0" err="1" smtClean="0"/>
              <a:t>n.d</a:t>
            </a:r>
            <a:r>
              <a:rPr lang="en-US" sz="1100" dirty="0" smtClean="0"/>
              <a:t>. Web. 17 Mar. 2015.</a:t>
            </a:r>
            <a:br>
              <a:rPr lang="en-US" sz="1100" dirty="0" smtClean="0"/>
            </a:br>
            <a:endParaRPr lang="en-US" sz="1100" dirty="0" smtClean="0"/>
          </a:p>
          <a:p>
            <a:pPr>
              <a:spcBef>
                <a:spcPts val="0"/>
              </a:spcBef>
            </a:pPr>
            <a:r>
              <a:rPr lang="en-US" sz="1100" dirty="0" smtClean="0"/>
              <a:t> "The Children's Hospital of Philadelphia." The Children's Hospital of Philadelphia. </a:t>
            </a:r>
            <a:r>
              <a:rPr lang="en-US" sz="1100" dirty="0" err="1" smtClean="0"/>
              <a:t>N.p</a:t>
            </a:r>
            <a:r>
              <a:rPr lang="en-US" sz="1100" dirty="0" smtClean="0"/>
              <a:t>., </a:t>
            </a:r>
            <a:r>
              <a:rPr lang="en-US" sz="1100" dirty="0" err="1" smtClean="0"/>
              <a:t>n.d</a:t>
            </a:r>
            <a:r>
              <a:rPr lang="en-US" sz="1100" dirty="0" smtClean="0"/>
              <a:t>. Web. 17 Mar. 2015.</a:t>
            </a:r>
            <a:r>
              <a:rPr lang="en-US" sz="1100" dirty="0" smtClean="0">
                <a:hlinkClick r:id="rId2"/>
              </a:rPr>
              <a:t/>
            </a:r>
            <a:br>
              <a:rPr lang="en-US" sz="1100" dirty="0" smtClean="0">
                <a:hlinkClick r:id="rId2"/>
              </a:rPr>
            </a:br>
            <a:r>
              <a:rPr lang="en-US" sz="1100" dirty="0" smtClean="0">
                <a:hlinkClick r:id="rId2"/>
              </a:rPr>
              <a:t>http://www.chop.edu/clinical-pathway/febrile-young-infant-clinical-pathway</a:t>
            </a:r>
            <a:r>
              <a:rPr lang="en-US" sz="1100" dirty="0" smtClean="0"/>
              <a:t/>
            </a:r>
            <a:br>
              <a:rPr lang="en-US" sz="1100" dirty="0" smtClean="0"/>
            </a:br>
            <a:endParaRPr lang="en-US" sz="1100" dirty="0" smtClean="0"/>
          </a:p>
          <a:p>
            <a:pPr>
              <a:spcBef>
                <a:spcPts val="0"/>
              </a:spcBef>
            </a:pPr>
            <a:r>
              <a:rPr lang="en-US" sz="1100" dirty="0" smtClean="0"/>
              <a:t>Van den </a:t>
            </a:r>
            <a:r>
              <a:rPr lang="en-US" sz="1100" dirty="0" err="1" smtClean="0"/>
              <a:t>Bruel</a:t>
            </a:r>
            <a:r>
              <a:rPr lang="en-US" sz="1100" dirty="0" smtClean="0"/>
              <a:t> A, </a:t>
            </a:r>
            <a:r>
              <a:rPr lang="en-US" sz="1100" dirty="0" err="1" smtClean="0"/>
              <a:t>Haj</a:t>
            </a:r>
            <a:r>
              <a:rPr lang="en-US" sz="1100" dirty="0" smtClean="0"/>
              <a:t>-Hassan T, Thompson M, </a:t>
            </a:r>
            <a:r>
              <a:rPr lang="en-US" sz="1100" dirty="0" err="1" smtClean="0"/>
              <a:t>Buntinx</a:t>
            </a:r>
            <a:r>
              <a:rPr lang="en-US" sz="1100" dirty="0" smtClean="0"/>
              <a:t> F, </a:t>
            </a:r>
            <a:r>
              <a:rPr lang="en-US" sz="1100" dirty="0" err="1" smtClean="0"/>
              <a:t>Mant</a:t>
            </a:r>
            <a:r>
              <a:rPr lang="en-US" sz="1100" dirty="0" smtClean="0"/>
              <a:t> D; European Research Network on </a:t>
            </a:r>
            <a:r>
              <a:rPr lang="en-US" sz="1100" dirty="0" err="1" smtClean="0"/>
              <a:t>Recognising</a:t>
            </a:r>
            <a:r>
              <a:rPr lang="en-US" sz="1100" dirty="0" smtClean="0"/>
              <a:t> Serious Infection Investigators. Diagnostic value of clinical features at presentation to identify serious infection in children in developed countries: a systematic review. Lancet. 2010;375(9717):834–845.</a:t>
            </a:r>
            <a:br>
              <a:rPr lang="en-US" sz="1100" dirty="0" smtClean="0"/>
            </a:br>
            <a:endParaRPr lang="en-US" sz="1100" dirty="0" smtClean="0"/>
          </a:p>
          <a:p>
            <a:pPr>
              <a:spcBef>
                <a:spcPts val="0"/>
              </a:spcBef>
            </a:pPr>
            <a:r>
              <a:rPr lang="en-US" sz="1100" dirty="0" smtClean="0"/>
              <a:t>Performance of Low-Risk Criteria in the Evaluation of Young Infants with Fever: Review of the Literature, Pediatrics 2010</a:t>
            </a:r>
            <a:br>
              <a:rPr lang="en-US" sz="1100" dirty="0" smtClean="0"/>
            </a:br>
            <a:endParaRPr lang="en-US" sz="1100" dirty="0" smtClean="0"/>
          </a:p>
          <a:p>
            <a:pPr>
              <a:spcBef>
                <a:spcPts val="0"/>
              </a:spcBef>
            </a:pPr>
            <a:r>
              <a:rPr lang="en-US" sz="1100" dirty="0" smtClean="0"/>
              <a:t>Incorporating patient preferences into practice guidelines: management of children with fever without source. Oppenheim PI1, </a:t>
            </a:r>
            <a:r>
              <a:rPr lang="en-US" sz="1100" dirty="0" err="1" smtClean="0"/>
              <a:t>Sotiropoulos</a:t>
            </a:r>
            <a:r>
              <a:rPr lang="en-US" sz="1100" dirty="0" smtClean="0"/>
              <a:t> G, </a:t>
            </a:r>
            <a:r>
              <a:rPr lang="en-US" sz="1100" dirty="0" err="1" smtClean="0"/>
              <a:t>Baraff</a:t>
            </a:r>
            <a:r>
              <a:rPr lang="en-US" sz="1100" dirty="0" smtClean="0"/>
              <a:t> LJ. Ann </a:t>
            </a:r>
            <a:r>
              <a:rPr lang="en-US" sz="1100" dirty="0" err="1" smtClean="0"/>
              <a:t>Emerg</a:t>
            </a:r>
            <a:r>
              <a:rPr lang="en-US" sz="1100" dirty="0" smtClean="0"/>
              <a:t> Med. 1994 Nov;24(5):836-41.</a:t>
            </a:r>
            <a:endParaRPr lang="en-US" sz="11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Pathophysiology</a:t>
            </a:r>
            <a:endParaRPr lang="en-US" dirty="0"/>
          </a:p>
        </p:txBody>
      </p:sp>
      <p:sp>
        <p:nvSpPr>
          <p:cNvPr id="3" name="Content Placeholder 2"/>
          <p:cNvSpPr>
            <a:spLocks noGrp="1"/>
          </p:cNvSpPr>
          <p:nvPr>
            <p:ph idx="1"/>
          </p:nvPr>
        </p:nvSpPr>
        <p:spPr>
          <a:xfrm>
            <a:off x="159557" y="1728706"/>
            <a:ext cx="9920336" cy="4639784"/>
          </a:xfrm>
        </p:spPr>
        <p:txBody>
          <a:bodyPr>
            <a:normAutofit fontScale="92500" lnSpcReduction="20000"/>
          </a:bodyPr>
          <a:lstStyle/>
          <a:p>
            <a:endParaRPr lang="en-US" dirty="0" smtClean="0"/>
          </a:p>
          <a:p>
            <a:r>
              <a:rPr lang="en-US" dirty="0" smtClean="0"/>
              <a:t>Hypothalamu</a:t>
            </a:r>
            <a:r>
              <a:rPr lang="en-US" dirty="0" smtClean="0"/>
              <a:t>s controls body set point (36-38 C)</a:t>
            </a:r>
            <a:br>
              <a:rPr lang="en-US" dirty="0" smtClean="0"/>
            </a:br>
            <a:r>
              <a:rPr lang="en-US" dirty="0" smtClean="0"/>
              <a:t> </a:t>
            </a:r>
          </a:p>
          <a:p>
            <a:r>
              <a:rPr lang="en-US" dirty="0" smtClean="0"/>
              <a:t>Fever </a:t>
            </a:r>
            <a:r>
              <a:rPr lang="en-US" dirty="0" smtClean="0"/>
              <a:t>is defined by an increased set point.</a:t>
            </a:r>
          </a:p>
          <a:p>
            <a:r>
              <a:rPr lang="en-US" dirty="0" smtClean="0"/>
              <a:t>		- Initially causes “chills” (pt is colder than set point) </a:t>
            </a:r>
          </a:p>
          <a:p>
            <a:r>
              <a:rPr lang="en-US" dirty="0" smtClean="0"/>
              <a:t>		- Set point is reached (pt is warm to touch.)</a:t>
            </a:r>
          </a:p>
          <a:p>
            <a:r>
              <a:rPr lang="en-US" dirty="0" smtClean="0"/>
              <a:t>		- Fever “breaks” (pt sweats and returns to set point) </a:t>
            </a:r>
            <a:br>
              <a:rPr lang="en-US" dirty="0" smtClean="0"/>
            </a:br>
            <a:endParaRPr lang="en-US" dirty="0" smtClean="0"/>
          </a:p>
          <a:p>
            <a:r>
              <a:rPr lang="en-US" dirty="0" smtClean="0"/>
              <a:t>Process controlled by chemical mediators </a:t>
            </a:r>
          </a:p>
          <a:p>
            <a:r>
              <a:rPr lang="en-US" dirty="0" smtClean="0"/>
              <a:t>		- IL-1, IL-6 to hypothalamus </a:t>
            </a:r>
            <a:r>
              <a:rPr lang="en-US" dirty="0" err="1" smtClean="0">
                <a:sym typeface="Wingdings"/>
              </a:rPr>
              <a:t></a:t>
            </a:r>
            <a:r>
              <a:rPr lang="en-US" dirty="0" smtClean="0"/>
              <a:t> PGE2 released by COX</a:t>
            </a:r>
          </a:p>
          <a:p>
            <a:endParaRPr lang="en-US" dirty="0" smtClean="0"/>
          </a:p>
        </p:txBody>
      </p:sp>
      <p:pic>
        <p:nvPicPr>
          <p:cNvPr id="20482" name="Picture 2"/>
          <p:cNvPicPr>
            <a:picLocks noChangeAspect="1" noChangeArrowheads="1"/>
          </p:cNvPicPr>
          <p:nvPr/>
        </p:nvPicPr>
        <p:blipFill>
          <a:blip r:embed="rId2"/>
          <a:srcRect l="1800" t="1800" r="1800" b="3600"/>
          <a:stretch>
            <a:fillRect/>
          </a:stretch>
        </p:blipFill>
        <p:spPr bwMode="auto">
          <a:xfrm>
            <a:off x="7143236" y="1645506"/>
            <a:ext cx="1783805" cy="187361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Spectrum of Inflammation</a:t>
            </a:r>
            <a:endParaRPr lang="en-US" dirty="0"/>
          </a:p>
        </p:txBody>
      </p:sp>
      <p:sp>
        <p:nvSpPr>
          <p:cNvPr id="3" name="Content Placeholder 2"/>
          <p:cNvSpPr>
            <a:spLocks noGrp="1"/>
          </p:cNvSpPr>
          <p:nvPr>
            <p:ph idx="1"/>
          </p:nvPr>
        </p:nvSpPr>
        <p:spPr>
          <a:xfrm>
            <a:off x="495120" y="1785056"/>
            <a:ext cx="8919120" cy="3982697"/>
          </a:xfrm>
        </p:spPr>
        <p:txBody>
          <a:bodyPr>
            <a:normAutofit/>
          </a:bodyPr>
          <a:lstStyle/>
          <a:p>
            <a:r>
              <a:rPr lang="en-US" dirty="0" smtClean="0"/>
              <a:t>SIRS</a:t>
            </a:r>
            <a:r>
              <a:rPr lang="en-US" dirty="0" smtClean="0"/>
              <a:t> – 2 of T</a:t>
            </a:r>
            <a:r>
              <a:rPr lang="en-US" dirty="0" smtClean="0"/>
              <a:t>&gt;38</a:t>
            </a:r>
            <a:r>
              <a:rPr lang="en-US" dirty="0" smtClean="0"/>
              <a:t> or </a:t>
            </a:r>
            <a:r>
              <a:rPr lang="en-US" dirty="0" smtClean="0"/>
              <a:t>&lt;</a:t>
            </a:r>
            <a:r>
              <a:rPr lang="en-US" dirty="0" smtClean="0"/>
              <a:t>36</a:t>
            </a:r>
            <a:r>
              <a:rPr lang="en-US" dirty="0" smtClean="0"/>
              <a:t>, </a:t>
            </a:r>
            <a:r>
              <a:rPr lang="en-US" dirty="0" smtClean="0"/>
              <a:t>HR </a:t>
            </a:r>
            <a:r>
              <a:rPr lang="en-US" dirty="0" smtClean="0"/>
              <a:t>&gt;</a:t>
            </a:r>
            <a:r>
              <a:rPr lang="en-US" dirty="0" smtClean="0"/>
              <a:t>90</a:t>
            </a:r>
            <a:r>
              <a:rPr lang="en-US" dirty="0" smtClean="0"/>
              <a:t>, </a:t>
            </a:r>
            <a:r>
              <a:rPr lang="en-US" dirty="0" smtClean="0"/>
              <a:t>RR</a:t>
            </a:r>
            <a:r>
              <a:rPr lang="en-US" dirty="0" smtClean="0"/>
              <a:t>&gt;</a:t>
            </a:r>
            <a:r>
              <a:rPr lang="en-US" dirty="0" smtClean="0"/>
              <a:t>20, WBC </a:t>
            </a:r>
            <a:r>
              <a:rPr lang="en-US" dirty="0" smtClean="0"/>
              <a:t>&gt;12 or &lt;4.</a:t>
            </a:r>
            <a:r>
              <a:rPr lang="en-US" dirty="0" smtClean="0"/>
              <a:t> </a:t>
            </a:r>
          </a:p>
          <a:p>
            <a:r>
              <a:rPr lang="en-US" dirty="0" smtClean="0"/>
              <a:t>Sepsis </a:t>
            </a:r>
            <a:r>
              <a:rPr lang="en-US" dirty="0" smtClean="0"/>
              <a:t>– SIRS + </a:t>
            </a:r>
            <a:r>
              <a:rPr lang="en-US" dirty="0" smtClean="0"/>
              <a:t>source. </a:t>
            </a:r>
          </a:p>
          <a:p>
            <a:r>
              <a:rPr lang="en-US" dirty="0" smtClean="0"/>
              <a:t>Severe </a:t>
            </a:r>
            <a:r>
              <a:rPr lang="en-US" dirty="0" smtClean="0"/>
              <a:t>sepsis – Sepsis + organ</a:t>
            </a:r>
            <a:r>
              <a:rPr lang="en-US" dirty="0" smtClean="0"/>
              <a:t> dysfunction</a:t>
            </a:r>
            <a:endParaRPr lang="en-US" dirty="0" smtClean="0"/>
          </a:p>
          <a:p>
            <a:r>
              <a:rPr lang="en-US" dirty="0" smtClean="0"/>
              <a:t>Septic </a:t>
            </a:r>
            <a:r>
              <a:rPr lang="en-US" dirty="0" smtClean="0"/>
              <a:t>Shock – Sepsis +</a:t>
            </a:r>
            <a:r>
              <a:rPr lang="en-US" dirty="0" smtClean="0"/>
              <a:t> clinical shock (AMS, </a:t>
            </a:r>
            <a:r>
              <a:rPr lang="en-US" dirty="0" smtClean="0">
                <a:latin typeface="Wingdings"/>
                <a:ea typeface="Wingdings"/>
                <a:cs typeface="Wingdings"/>
              </a:rPr>
              <a:t></a:t>
            </a:r>
            <a:r>
              <a:rPr lang="en-US" dirty="0" smtClean="0"/>
              <a:t>BP)</a:t>
            </a:r>
          </a:p>
        </p:txBody>
      </p:sp>
      <p:pic>
        <p:nvPicPr>
          <p:cNvPr id="25604" name="Picture 4"/>
          <p:cNvPicPr>
            <a:picLocks noChangeAspect="1" noChangeArrowheads="1"/>
          </p:cNvPicPr>
          <p:nvPr/>
        </p:nvPicPr>
        <p:blipFill>
          <a:blip r:embed="rId2"/>
          <a:srcRect l="3429" t="4898" r="3429" b="31837"/>
          <a:stretch>
            <a:fillRect/>
          </a:stretch>
        </p:blipFill>
        <p:spPr bwMode="auto">
          <a:xfrm>
            <a:off x="3878041" y="4261272"/>
            <a:ext cx="4968212" cy="236225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Initial Approach</a:t>
            </a:r>
            <a:endParaRPr lang="en-US" dirty="0"/>
          </a:p>
        </p:txBody>
      </p:sp>
      <p:sp>
        <p:nvSpPr>
          <p:cNvPr id="3" name="Content Placeholder 2"/>
          <p:cNvSpPr>
            <a:spLocks noGrp="1"/>
          </p:cNvSpPr>
          <p:nvPr>
            <p:ph idx="1"/>
          </p:nvPr>
        </p:nvSpPr>
        <p:spPr>
          <a:xfrm>
            <a:off x="303378" y="1772927"/>
            <a:ext cx="6607534" cy="4776284"/>
          </a:xfrm>
        </p:spPr>
        <p:txBody>
          <a:bodyPr>
            <a:noAutofit/>
          </a:bodyPr>
          <a:lstStyle/>
          <a:p>
            <a:r>
              <a:rPr lang="en-US" sz="2000" dirty="0" smtClean="0"/>
              <a:t>Goal</a:t>
            </a:r>
            <a:r>
              <a:rPr lang="en-US" sz="2000" dirty="0" smtClean="0"/>
              <a:t>: Rule out badness, find source, start treatment</a:t>
            </a:r>
            <a:r>
              <a:rPr lang="en-US" sz="2000" dirty="0" smtClean="0"/>
              <a:t>.</a:t>
            </a:r>
          </a:p>
          <a:p>
            <a:r>
              <a:rPr lang="en-US" sz="2000" dirty="0" smtClean="0"/>
              <a:t>Emergent: Septic shock, meningitis, MI, PE, ICH, </a:t>
            </a:r>
            <a:r>
              <a:rPr lang="en-US" sz="2000" dirty="0" smtClean="0"/>
              <a:t>CVA</a:t>
            </a:r>
          </a:p>
          <a:p>
            <a:r>
              <a:rPr lang="en-US" sz="2000" dirty="0" smtClean="0"/>
              <a:t>Stable </a:t>
            </a:r>
            <a:r>
              <a:rPr lang="en-US" sz="2000" dirty="0" err="1" smtClean="0">
                <a:sym typeface="Wingdings"/>
              </a:rPr>
              <a:t></a:t>
            </a:r>
            <a:r>
              <a:rPr lang="en-US" sz="2000" dirty="0" smtClean="0">
                <a:sym typeface="Wingdings"/>
              </a:rPr>
              <a:t> H&amp;P, consider infectious, non-</a:t>
            </a:r>
            <a:r>
              <a:rPr lang="en-US" sz="2000" dirty="0" smtClean="0">
                <a:sym typeface="Wingdings"/>
              </a:rPr>
              <a:t>infectious</a:t>
            </a:r>
          </a:p>
          <a:p>
            <a:r>
              <a:rPr lang="en-US" sz="2000" dirty="0" smtClean="0">
                <a:sym typeface="Wingdings"/>
              </a:rPr>
              <a:t>Unstable </a:t>
            </a:r>
            <a:r>
              <a:rPr lang="en-US" sz="2000" dirty="0" err="1" smtClean="0">
                <a:sym typeface="Wingdings"/>
              </a:rPr>
              <a:t></a:t>
            </a:r>
            <a:r>
              <a:rPr lang="en-US" sz="2000" dirty="0" smtClean="0">
                <a:sym typeface="Wingdings"/>
              </a:rPr>
              <a:t> ABCs, IV, O2, </a:t>
            </a:r>
            <a:r>
              <a:rPr lang="en-US" sz="2000" dirty="0" smtClean="0">
                <a:sym typeface="Wingdings"/>
              </a:rPr>
              <a:t>monitor</a:t>
            </a:r>
          </a:p>
          <a:p>
            <a:r>
              <a:rPr lang="en-US" sz="2000" dirty="0" smtClean="0">
                <a:sym typeface="Wingdings"/>
              </a:rPr>
              <a:t>Septic </a:t>
            </a:r>
            <a:r>
              <a:rPr lang="en-US" sz="2000" dirty="0" err="1" smtClean="0">
                <a:sym typeface="Wingdings"/>
              </a:rPr>
              <a:t></a:t>
            </a:r>
            <a:r>
              <a:rPr lang="en-US" sz="2000" dirty="0" smtClean="0">
                <a:sym typeface="Wingdings"/>
              </a:rPr>
              <a:t> IVF, broad spectrum ABX, </a:t>
            </a:r>
            <a:r>
              <a:rPr lang="en-US" sz="2000" dirty="0" smtClean="0">
                <a:sym typeface="Wingdings"/>
              </a:rPr>
              <a:t>ibuprofen</a:t>
            </a:r>
          </a:p>
          <a:p>
            <a:endParaRPr lang="en-US" sz="2000" dirty="0" smtClean="0">
              <a:sym typeface="Wingdings"/>
            </a:endParaRPr>
          </a:p>
          <a:p>
            <a:pPr>
              <a:spcBef>
                <a:spcPts val="0"/>
              </a:spcBef>
            </a:pPr>
            <a:r>
              <a:rPr lang="en-US" sz="2000" dirty="0" smtClean="0">
                <a:sym typeface="Wingdings"/>
              </a:rPr>
              <a:t>Likely </a:t>
            </a:r>
            <a:r>
              <a:rPr lang="en-US" sz="2000" dirty="0" smtClean="0">
                <a:sym typeface="Wingdings"/>
              </a:rPr>
              <a:t>Sources: </a:t>
            </a:r>
          </a:p>
          <a:p>
            <a:pPr>
              <a:spcBef>
                <a:spcPts val="0"/>
              </a:spcBef>
            </a:pPr>
            <a:r>
              <a:rPr lang="en-US" sz="2000" dirty="0" smtClean="0">
                <a:sym typeface="Wingdings"/>
              </a:rPr>
              <a:t>Pediatrics: Ears &amp; </a:t>
            </a:r>
            <a:r>
              <a:rPr lang="en-US" sz="2000" dirty="0" smtClean="0">
                <a:sym typeface="Wingdings"/>
              </a:rPr>
              <a:t>Throat</a:t>
            </a:r>
          </a:p>
          <a:p>
            <a:pPr>
              <a:spcBef>
                <a:spcPts val="0"/>
              </a:spcBef>
            </a:pPr>
            <a:r>
              <a:rPr lang="en-US" sz="2000" dirty="0" smtClean="0">
                <a:sym typeface="Wingdings"/>
              </a:rPr>
              <a:t>Elderly</a:t>
            </a:r>
            <a:r>
              <a:rPr lang="en-US" sz="2000" dirty="0" smtClean="0">
                <a:sym typeface="Wingdings"/>
              </a:rPr>
              <a:t>: Respiratory &amp; Urinary</a:t>
            </a:r>
          </a:p>
          <a:p>
            <a:pPr>
              <a:spcBef>
                <a:spcPts val="0"/>
              </a:spcBef>
            </a:pPr>
            <a:r>
              <a:rPr lang="en-US" sz="2000" dirty="0" smtClean="0"/>
              <a:t>Bed Bound: Roll for ulcers</a:t>
            </a:r>
          </a:p>
          <a:p>
            <a:pPr>
              <a:spcBef>
                <a:spcPts val="0"/>
              </a:spcBef>
            </a:pPr>
            <a:r>
              <a:rPr lang="en-US" sz="2000" dirty="0" smtClean="0"/>
              <a:t>Younger M, F: Urinalysis, GU Exam </a:t>
            </a:r>
            <a:endParaRPr lang="en-US" sz="2000" dirty="0" smtClean="0">
              <a:sym typeface="Wingdings"/>
            </a:endParaRPr>
          </a:p>
          <a:p>
            <a:pPr>
              <a:spcBef>
                <a:spcPts val="0"/>
              </a:spcBef>
            </a:pPr>
            <a:endParaRPr lang="en-US" sz="2000" dirty="0" smtClean="0"/>
          </a:p>
        </p:txBody>
      </p:sp>
      <p:pic>
        <p:nvPicPr>
          <p:cNvPr id="21506" name="Picture 2"/>
          <p:cNvPicPr>
            <a:picLocks noChangeAspect="1" noChangeArrowheads="1"/>
          </p:cNvPicPr>
          <p:nvPr/>
        </p:nvPicPr>
        <p:blipFill>
          <a:blip r:embed="rId2"/>
          <a:srcRect/>
          <a:stretch>
            <a:fillRect/>
          </a:stretch>
        </p:blipFill>
        <p:spPr bwMode="auto">
          <a:xfrm>
            <a:off x="6910912" y="1689497"/>
            <a:ext cx="2055813" cy="3201194"/>
          </a:xfrm>
          <a:prstGeom prst="rect">
            <a:avLst/>
          </a:prstGeom>
          <a:noFill/>
          <a:ln w="9525">
            <a:noFill/>
            <a:miter lim="800000"/>
            <a:headEnd/>
            <a:tailEnd/>
          </a:ln>
          <a:effectLst/>
        </p:spPr>
      </p:pic>
      <p:sp>
        <p:nvSpPr>
          <p:cNvPr id="5" name="Rectangle 4"/>
          <p:cNvSpPr/>
          <p:nvPr/>
        </p:nvSpPr>
        <p:spPr>
          <a:xfrm>
            <a:off x="5244161" y="5159622"/>
            <a:ext cx="3333501" cy="1323439"/>
          </a:xfrm>
          <a:prstGeom prst="rect">
            <a:avLst/>
          </a:prstGeom>
        </p:spPr>
        <p:txBody>
          <a:bodyPr wrap="square">
            <a:spAutoFit/>
          </a:bodyPr>
          <a:lstStyle/>
          <a:p>
            <a:pPr>
              <a:spcBef>
                <a:spcPts val="0"/>
              </a:spcBef>
            </a:pPr>
            <a:r>
              <a:rPr lang="en-US" sz="2000" dirty="0" smtClean="0"/>
              <a:t>Pearls: </a:t>
            </a:r>
          </a:p>
          <a:p>
            <a:pPr>
              <a:spcBef>
                <a:spcPts val="0"/>
              </a:spcBef>
            </a:pPr>
            <a:r>
              <a:rPr lang="en-US" sz="2000" dirty="0" smtClean="0"/>
              <a:t>Rectal Temp</a:t>
            </a:r>
          </a:p>
          <a:p>
            <a:pPr>
              <a:spcBef>
                <a:spcPts val="0"/>
              </a:spcBef>
            </a:pPr>
            <a:r>
              <a:rPr lang="en-US" sz="2000" dirty="0" smtClean="0"/>
              <a:t>Jolt Accentuation</a:t>
            </a:r>
          </a:p>
          <a:p>
            <a:pPr>
              <a:spcBef>
                <a:spcPts val="0"/>
              </a:spcBef>
            </a:pPr>
            <a:r>
              <a:rPr lang="en-US" sz="2000" dirty="0" smtClean="0"/>
              <a:t>Proportional Tachycardia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theme/theme1.xml><?xml version="1.0" encoding="utf-8"?>
<a:theme xmlns:a="http://schemas.openxmlformats.org/drawingml/2006/main" name="Perspective">
  <a:themeElements>
    <a:clrScheme name="Perspective">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spective">
      <a:majorFont>
        <a:latin typeface="Century Gothic"/>
        <a:ea typeface=""/>
        <a:cs typeface=""/>
        <a:font script="Jpan" typeface="メイリオ"/>
      </a:majorFont>
      <a:minorFont>
        <a:latin typeface="Century Gothic"/>
        <a:ea typeface=""/>
        <a:cs typeface=""/>
        <a:font script="Jpan" typeface="メイリオ"/>
      </a:minorFont>
    </a:fontScheme>
    <a:fmtScheme name="Perspective">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Perspective.thmx</Template>
  <TotalTime>23055</TotalTime>
  <Words>2749</Words>
  <Application>Microsoft Macintosh PowerPoint</Application>
  <PresentationFormat>On-screen Show (4:3)</PresentationFormat>
  <Paragraphs>287</Paragraphs>
  <Slides>63</Slides>
  <Notes>0</Notes>
  <HiddenSlides>0</HiddenSlides>
  <MMClips>0</MMClips>
  <ScaleCrop>false</ScaleCrop>
  <HeadingPairs>
    <vt:vector size="4" baseType="variant">
      <vt:variant>
        <vt:lpstr>Design Template</vt:lpstr>
      </vt:variant>
      <vt:variant>
        <vt:i4>1</vt:i4>
      </vt:variant>
      <vt:variant>
        <vt:lpstr>Slide Titles</vt:lpstr>
      </vt:variant>
      <vt:variant>
        <vt:i4>63</vt:i4>
      </vt:variant>
    </vt:vector>
  </HeadingPairs>
  <TitlesOfParts>
    <vt:vector size="64" baseType="lpstr">
      <vt:lpstr>Perspective</vt:lpstr>
      <vt:lpstr>The Febrile Patient</vt:lpstr>
      <vt:lpstr>Thanks</vt:lpstr>
      <vt:lpstr>Fever in the Adult</vt:lpstr>
      <vt:lpstr>Case</vt:lpstr>
      <vt:lpstr>Learning Objectives: Fever in Adult</vt:lpstr>
      <vt:lpstr>Introduction</vt:lpstr>
      <vt:lpstr>Pathophysiology</vt:lpstr>
      <vt:lpstr>Spectrum of Inflammation</vt:lpstr>
      <vt:lpstr>Initial Approach</vt:lpstr>
      <vt:lpstr>Further Tests &amp; Management</vt:lpstr>
      <vt:lpstr>Early Goal Directed Therapy</vt:lpstr>
      <vt:lpstr>Rapid US for Shock &amp; Hypotension</vt:lpstr>
      <vt:lpstr>Back to the Case</vt:lpstr>
      <vt:lpstr>Take Home Points</vt:lpstr>
      <vt:lpstr>Pediatric Fever</vt:lpstr>
      <vt:lpstr>Case</vt:lpstr>
      <vt:lpstr>Learning Objectives: Febrile Infants</vt:lpstr>
      <vt:lpstr>History of Present Illness</vt:lpstr>
      <vt:lpstr>Physical Exam</vt:lpstr>
      <vt:lpstr>Differential Diagnosis</vt:lpstr>
      <vt:lpstr>Tests &amp; Management</vt:lpstr>
      <vt:lpstr>Pediatric Fever</vt:lpstr>
      <vt:lpstr>Pediatric Fever</vt:lpstr>
      <vt:lpstr>The Problem</vt:lpstr>
      <vt:lpstr>Bacteria</vt:lpstr>
      <vt:lpstr>Examination</vt:lpstr>
      <vt:lpstr>Tests and Treatment</vt:lpstr>
      <vt:lpstr>Boston Criteria</vt:lpstr>
      <vt:lpstr>Philadelphia Criteria</vt:lpstr>
      <vt:lpstr>Rochester Criteria</vt:lpstr>
      <vt:lpstr>Slide 31</vt:lpstr>
      <vt:lpstr>Slide 32</vt:lpstr>
      <vt:lpstr>Slide 33</vt:lpstr>
      <vt:lpstr>Slide 34</vt:lpstr>
      <vt:lpstr>Controversy</vt:lpstr>
      <vt:lpstr>Vaccinations</vt:lpstr>
      <vt:lpstr>Recent Changes</vt:lpstr>
      <vt:lpstr>Risk Stratification</vt:lpstr>
      <vt:lpstr>Preferences</vt:lpstr>
      <vt:lpstr>Management</vt:lpstr>
      <vt:lpstr>Antibiotics</vt:lpstr>
      <vt:lpstr>Back to the Case</vt:lpstr>
      <vt:lpstr>Take Home Points</vt:lpstr>
      <vt:lpstr>Importance of Vaccines</vt:lpstr>
      <vt:lpstr>Geography</vt:lpstr>
      <vt:lpstr>Slide 46</vt:lpstr>
      <vt:lpstr>Slide 47</vt:lpstr>
      <vt:lpstr>Slide 48</vt:lpstr>
      <vt:lpstr>Slide 49</vt:lpstr>
      <vt:lpstr>Health Statistics</vt:lpstr>
      <vt:lpstr>Hospital</vt:lpstr>
      <vt:lpstr>Waiting Room</vt:lpstr>
      <vt:lpstr>Slide 53</vt:lpstr>
      <vt:lpstr>Vaccinations</vt:lpstr>
      <vt:lpstr>Slide 55</vt:lpstr>
      <vt:lpstr>Slide 56</vt:lpstr>
      <vt:lpstr>Slide 57</vt:lpstr>
      <vt:lpstr>Slide 58</vt:lpstr>
      <vt:lpstr>Statistics</vt:lpstr>
      <vt:lpstr>Slide 60</vt:lpstr>
      <vt:lpstr>Slide 61</vt:lpstr>
      <vt:lpstr>Slide 62</vt:lpstr>
      <vt:lpstr>References</vt:lpstr>
    </vt:vector>
  </TitlesOfParts>
  <Company>Boston University Medical School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Clinical Pearls</dc:title>
  <dc:creator>Benjamin Kaufman</dc:creator>
  <cp:lastModifiedBy>Benjamin Kaufman</cp:lastModifiedBy>
  <cp:revision>29</cp:revision>
  <dcterms:created xsi:type="dcterms:W3CDTF">2015-07-30T22:30:50Z</dcterms:created>
  <dcterms:modified xsi:type="dcterms:W3CDTF">2015-07-31T03:18:05Z</dcterms:modified>
</cp:coreProperties>
</file>