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361" r:id="rId3"/>
    <p:sldId id="351" r:id="rId4"/>
    <p:sldId id="359" r:id="rId5"/>
    <p:sldId id="263" r:id="rId6"/>
    <p:sldId id="264" r:id="rId7"/>
    <p:sldId id="307" r:id="rId8"/>
    <p:sldId id="322" r:id="rId9"/>
    <p:sldId id="324" r:id="rId10"/>
    <p:sldId id="325" r:id="rId11"/>
    <p:sldId id="316" r:id="rId12"/>
    <p:sldId id="356" r:id="rId13"/>
    <p:sldId id="314" r:id="rId14"/>
    <p:sldId id="326" r:id="rId15"/>
    <p:sldId id="330" r:id="rId16"/>
    <p:sldId id="315" r:id="rId17"/>
    <p:sldId id="342" r:id="rId18"/>
    <p:sldId id="355" r:id="rId19"/>
    <p:sldId id="319" r:id="rId20"/>
    <p:sldId id="357" r:id="rId21"/>
    <p:sldId id="308" r:id="rId22"/>
    <p:sldId id="343" r:id="rId23"/>
    <p:sldId id="362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67725" autoAdjust="0"/>
  </p:normalViewPr>
  <p:slideViewPr>
    <p:cSldViewPr snapToGrid="0" snapToObjects="1">
      <p:cViewPr varScale="1">
        <p:scale>
          <a:sx n="61" d="100"/>
          <a:sy n="61" d="100"/>
        </p:scale>
        <p:origin x="148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7345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76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for comments/interpretation.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47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Again, ask students for comments/interpretation.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72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27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(AGAIN,</a:t>
            </a:r>
            <a:r>
              <a:rPr lang="en-US" baseline="0" dirty="0" smtClean="0"/>
              <a:t> MAYBE ACTION LINK AFTER THE WHAT NEXT AND SEE WHAT THEY WANT?) Again, not entirely sure what you are thinking.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(DO YOU HAVE AN </a:t>
            </a:r>
            <a:r>
              <a:rPr lang="en-US" baseline="0" dirty="0" smtClean="0"/>
              <a:t>A VIDEO CLIP OF LUNG SLIDDING. DO YOU HAVE M MODE OF SEASHORE SIGN VS BARCODE SIGN?)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25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Ask a</a:t>
            </a:r>
            <a:r>
              <a:rPr lang="en-US" baseline="0" dirty="0" smtClean="0"/>
              <a:t> student to interpret XR.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Pulmonary edema.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4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Discuss mechanisms of </a:t>
            </a:r>
            <a:r>
              <a:rPr lang="en-US" dirty="0" err="1" smtClean="0"/>
              <a:t>BiPAP</a:t>
            </a:r>
            <a:r>
              <a:rPr lang="en-US" baseline="0" dirty="0" smtClean="0"/>
              <a:t> (CPAP), NTG, ACE-I, diuretics in APE treatment. Also, don’t forget ASA.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(SO WHAT</a:t>
            </a:r>
            <a:r>
              <a:rPr lang="en-US" baseline="0" dirty="0" smtClean="0"/>
              <a:t> IS THE MANAGEMENT?)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29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should be well covered at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this point in the students’ medical school career, so primary survey can just be briefly discussed.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normal vs high vs low for all VS: RR, HR, BP, T. Mention briefly what VS can be used to help differentiate etiology (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vs cardiac vs other)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ECG - SOB can be a presenting symptom for cardiac disease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Advantages and disadvantages of US vs CXR; time to obtain, operator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dependant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etc</a:t>
            </a:r>
            <a:endParaRPr lang="en-US" sz="1000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Indications for intubation – Respiratory failure: oxygenation vs ventilation; airway protection; expected clinical course; oxygen management and delivery (sepsis)</a:t>
            </a: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(SO RAYMOND IS GOING OVER THIS STUFF, SO YOU CAN GO QUICKER AND FOCUS MORE ON THE SOB SPECIFIC STUFF, LIKE U/S VS CXR, WHEN TO INTUBATE…ETC)</a:t>
            </a:r>
            <a:endParaRPr lang="en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7803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should be well covered at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this point in the students’ medical school career, so primary survey can just be briefly discussed.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normal vs high vs low for all VS: RR, HR, BP, T. Mention briefly what VS can be used to help differentiate etiology (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vs cardiac vs other)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ECG - SOB can be a presenting symptom for cardiac disease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Advantages and disadvantages of US vs CXR; time to obtain, operator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dependant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etc</a:t>
            </a:r>
            <a:endParaRPr lang="en-US" sz="1000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Indications for intubation – Respiratory failure: oxygenation vs ventilation; airway protection; expected clinical course; oxygen management and delivery (sepsis)</a:t>
            </a: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(SO RAYMOND IS GOING OVER THIS STUFF, SO YOU CAN GO QUICKER AND FOCUS MORE ON THE SOB SPECIFIC STUFF, LIKE U/S VS CXR, WHEN TO INTUBATE…ETC)</a:t>
            </a:r>
            <a:endParaRPr lang="en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000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Briefly discuss how to approach the chest pain patient in terms of systems, anatomy,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7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Get answers from</a:t>
            </a:r>
            <a:r>
              <a:rPr lang="en-US" baseline="0" dirty="0" smtClean="0"/>
              <a:t> students for each aspect and how differences can be used to help determine etiology of symptoms.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(I PERSONALLY</a:t>
            </a:r>
            <a:r>
              <a:rPr lang="en-US" baseline="0" dirty="0" smtClean="0"/>
              <a:t> LIKE OPQRST. SO CAN YOU ADD IN ONSET, RADIATION AND QUALITY?)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54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PMH – particularly cardiac and respiratory conditions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PSH</a:t>
            </a:r>
            <a:r>
              <a:rPr lang="en-US" baseline="0" dirty="0" smtClean="0"/>
              <a:t> – recent surgery, cardiac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Meds – may help in elucidating history if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doesn’t know specifics of conditions, OCPs, ACE-I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All – medication, food, and environmental, severity of reactions, h/o anaphylaxis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FH – cardiac, coagulopathies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SH</a:t>
            </a:r>
            <a:r>
              <a:rPr lang="en-US" baseline="0" dirty="0" smtClean="0"/>
              <a:t> – smoking, drugs(cocaine)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Travel history</a:t>
            </a:r>
            <a:endParaRPr lang="en-US" dirty="0" smtClean="0"/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(SO WHAT ARE PERTINENT</a:t>
            </a:r>
            <a:r>
              <a:rPr lang="en-US" baseline="0" dirty="0" smtClean="0"/>
              <a:t> FINDINGS IN THE HISTORY…DRUGS, SMOKING, RECENT TRAVEL, HORMONE USE…YOU HAVE TO ASK SPECIFICALLY ABOUT CONTROCEPTIVE, CAUSE MOST WOMEN DON’T CONSIDER THIS A MEDICATION)</a:t>
            </a:r>
            <a:endParaRPr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4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students what things</a:t>
            </a:r>
            <a:r>
              <a:rPr lang="en-US" baseline="0" dirty="0" smtClean="0"/>
              <a:t> to look for any why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Special exams: </a:t>
            </a:r>
            <a:r>
              <a:rPr lang="en-US" dirty="0" err="1" smtClean="0"/>
              <a:t>Egophony</a:t>
            </a:r>
            <a:r>
              <a:rPr lang="en-US" dirty="0" smtClean="0"/>
              <a:t>,</a:t>
            </a:r>
            <a:r>
              <a:rPr lang="en-US" baseline="0" dirty="0" smtClean="0"/>
              <a:t> tactile fremitus, whispered </a:t>
            </a:r>
            <a:r>
              <a:rPr lang="en-US" baseline="0" dirty="0" err="1" smtClean="0"/>
              <a:t>pectorliloquy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46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A</a:t>
            </a:r>
            <a:r>
              <a:rPr lang="en" dirty="0" smtClean="0"/>
              <a:t>cute pulmonary edema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57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(CAN YOU ADD IN ACTION ITEMS WHERE YOU CLICK AND DIFFERENT THINGS APPEAR..LIKE ASK-</a:t>
            </a:r>
            <a:r>
              <a:rPr lang="en-US" baseline="0" dirty="0" smtClean="0"/>
              <a:t> WHAT KINDS OF THINGS DO YOU LOOK FOR IN HER AIRWAY…IS SHE SPEAKING, DO YOU SEE ANY OBSTRUCTION..ETC. THEN ASK, WHAT DO YOU LOOK FOR FOR BREATHING- RESP RATE, BREATH SOUNDS, WORK OF BREATHING, EXTRAMUSCLE USE…ETC).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2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Chest Pain &amp; Shortness of Breath</a:t>
            </a:r>
            <a:endParaRPr lang="en" dirty="0"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133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Justin Berkowitz</a:t>
            </a:r>
            <a:r>
              <a:rPr lang="en" dirty="0" smtClean="0"/>
              <a:t> DO, MS</a:t>
            </a:r>
            <a:r>
              <a:rPr lang="en-US" dirty="0" smtClean="0"/>
              <a:t>, Guy </a:t>
            </a:r>
            <a:r>
              <a:rPr lang="en-US" dirty="0" err="1" smtClean="0"/>
              <a:t>Carmelli</a:t>
            </a:r>
            <a:r>
              <a:rPr lang="en-US" dirty="0" smtClean="0"/>
              <a:t> MD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Raymond Beyda MD, Michael Griesinger MD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717"/>
            <a:ext cx="8229600" cy="158697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30206"/>
            <a:ext cx="8229600" cy="3627900"/>
          </a:xfrm>
        </p:spPr>
        <p:txBody>
          <a:bodyPr/>
          <a:lstStyle/>
          <a:p>
            <a:r>
              <a:rPr lang="en-US" dirty="0" smtClean="0"/>
              <a:t>HR: 130</a:t>
            </a:r>
          </a:p>
          <a:p>
            <a:r>
              <a:rPr lang="en-US" dirty="0" smtClean="0"/>
              <a:t>BP: 225/125</a:t>
            </a:r>
          </a:p>
          <a:p>
            <a:r>
              <a:rPr lang="en-US" dirty="0" smtClean="0"/>
              <a:t>RR: 34</a:t>
            </a:r>
          </a:p>
          <a:p>
            <a:r>
              <a:rPr lang="en-US" dirty="0" smtClean="0"/>
              <a:t>Oral temp</a:t>
            </a:r>
            <a:r>
              <a:rPr lang="en-US" dirty="0" smtClean="0"/>
              <a:t>: </a:t>
            </a:r>
            <a:r>
              <a:rPr lang="en-US" dirty="0" smtClean="0"/>
              <a:t>99.8</a:t>
            </a:r>
            <a:endParaRPr lang="en-US" dirty="0" smtClean="0"/>
          </a:p>
          <a:p>
            <a:r>
              <a:rPr lang="en-US" dirty="0" smtClean="0"/>
              <a:t>O2 Sat: 93% on 2L 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History (Limited)</a:t>
            </a:r>
            <a:endParaRPr lang="en" dirty="0"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8353698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EMS: 65 </a:t>
            </a:r>
            <a:r>
              <a:rPr lang="en-US" dirty="0" err="1" smtClean="0"/>
              <a:t>yo</a:t>
            </a:r>
            <a:r>
              <a:rPr lang="en-US" dirty="0" smtClean="0"/>
              <a:t> F w/</a:t>
            </a:r>
            <a:r>
              <a:rPr lang="en" dirty="0" smtClean="0"/>
              <a:t> h/o HTN, CAD, extensive smoking history, has been awake all night with SOB. She had been having increasing DOE x many months, has been coughing, has been having intermittent stabbing chest pain, and has been feeling sick </a:t>
            </a:r>
            <a:r>
              <a:rPr lang="en" dirty="0" smtClean="0"/>
              <a:t>with a fever recently</a:t>
            </a:r>
            <a:r>
              <a:rPr lang="en" dirty="0" smtClean="0"/>
              <a:t>. EMS gave </a:t>
            </a:r>
            <a:r>
              <a:rPr lang="en" dirty="0" smtClean="0"/>
              <a:t>aspirin and nebs. 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V="1">
            <a:off x="-1881352" y="5805552"/>
            <a:ext cx="3938614" cy="457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://cdn.lifeinthefastlane.com/wp-content/uploads/2011/12/sinus-tachycar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3" y="1027935"/>
            <a:ext cx="8665494" cy="44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979" y="1428750"/>
            <a:ext cx="2338771" cy="3367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28750"/>
            <a:ext cx="2288628" cy="332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one?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370" y="1139035"/>
            <a:ext cx="8229600" cy="36279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www.wjgnet.com/esps%5CPub%5C10.4329%5Cv6%5Ci6%5CWJR-6-230-g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4" y="980720"/>
            <a:ext cx="4906545" cy="421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ght upper quadr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56" y="98072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these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g.medscapestatic.com/pi/meds/ckb/08/11508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60" y="1297780"/>
            <a:ext cx="4263555" cy="31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mteaching.com/ultrasound/lung%20ultrasound/intro/files/seashore-sig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2" y="1297780"/>
            <a:ext cx="4939862" cy="33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CXR?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148" y="-75278"/>
            <a:ext cx="4342086" cy="5177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10" y="1375645"/>
            <a:ext cx="4116917" cy="36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7421" y="4668854"/>
            <a:ext cx="6710789" cy="291880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http://image.wikifoundry.com/image/1/2PXSV2jP50kpGfwBylpoew717614/GW800H6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52" y="155628"/>
            <a:ext cx="6656902" cy="52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 smtClean="0"/>
              <a:t>Management: too much water</a:t>
            </a:r>
            <a:endParaRPr lang="en" sz="4000" dirty="0"/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1043517"/>
            <a:ext cx="1905000" cy="3733800"/>
          </a:xfrm>
          <a:prstGeom prst="rect">
            <a:avLst/>
          </a:prstGeom>
        </p:spPr>
      </p:pic>
      <p:pic>
        <p:nvPicPr>
          <p:cNvPr id="1026" name="Picture 2" descr="https://myorganicchemistry.wikispaces.com/file/view/Nitroglycerin.gif/147096723/Nitroglycer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" y="1710416"/>
            <a:ext cx="2600325" cy="19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zcat.com/CRF/ace_inhibitors/enalapr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7" y="1160416"/>
            <a:ext cx="2145222" cy="21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six-pro.com/i/lasixpa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72" y="3164637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313283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Objectives</a:t>
            </a:r>
            <a:endParaRPr lang="en" dirty="0"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69055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Emergency Department management of Chest Pain and Shortness of Breath</a:t>
            </a:r>
            <a:endParaRPr lang="en" dirty="0"/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US" dirty="0" smtClean="0"/>
              <a:t>Differential Diagnoses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US" dirty="0" smtClean="0"/>
              <a:t>History and Physical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-US" dirty="0" smtClean="0"/>
              <a:t>Case</a:t>
            </a:r>
          </a:p>
          <a:p>
            <a:pPr marL="914400" lvl="3" indent="-228600">
              <a:buChar char="○"/>
            </a:pPr>
            <a:r>
              <a:rPr lang="en-US" dirty="0" smtClean="0"/>
              <a:t>Tests</a:t>
            </a:r>
          </a:p>
          <a:p>
            <a:pPr marL="914400" lvl="3" indent="-228600">
              <a:buChar char="○"/>
            </a:pPr>
            <a:r>
              <a:rPr lang="en-US" dirty="0" smtClean="0"/>
              <a:t>Management</a:t>
            </a:r>
          </a:p>
          <a:p>
            <a:pPr marL="914400" lvl="3" indent="-228600">
              <a:buChar char="○"/>
            </a:pPr>
            <a:r>
              <a:rPr lang="en-US" dirty="0" smtClean="0"/>
              <a:t>Disposition</a:t>
            </a:r>
          </a:p>
        </p:txBody>
      </p:sp>
    </p:spTree>
    <p:extLst>
      <p:ext uri="{BB962C8B-B14F-4D97-AF65-F5344CB8AC3E}">
        <p14:creationId xmlns:p14="http://schemas.microsoft.com/office/powerpoint/2010/main" val="37941878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dirty="0"/>
              <a:t>Management: too much </a:t>
            </a:r>
            <a:r>
              <a:rPr lang="en" sz="3600" dirty="0" smtClean="0"/>
              <a:t>inflammation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www.e-steroid.com/wp-content/uploads/2009/06/effects-of-stero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40" y="1463905"/>
            <a:ext cx="23336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nebs.org/wp/wp-content/uploads/2016/03/northe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5" y="3171813"/>
            <a:ext cx="4123559" cy="17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3/3f/Magnesium_crysta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04" y="1297780"/>
            <a:ext cx="2593974" cy="155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946" y="1134529"/>
            <a:ext cx="1905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tests?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What labs do you want and why? Need a reason for each test!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Shock panel</a:t>
            </a:r>
          </a:p>
          <a:p>
            <a:pPr>
              <a:buFont typeface="Arial"/>
              <a:buChar char="•"/>
            </a:pPr>
            <a:r>
              <a:rPr lang="en-US" dirty="0" smtClean="0"/>
              <a:t>CBC</a:t>
            </a:r>
          </a:p>
          <a:p>
            <a:pPr>
              <a:buFont typeface="Arial"/>
              <a:buChar char="•"/>
            </a:pPr>
            <a:r>
              <a:rPr lang="en-US" dirty="0" smtClean="0"/>
              <a:t>CMP</a:t>
            </a:r>
          </a:p>
          <a:p>
            <a:pPr>
              <a:buFont typeface="Arial"/>
              <a:buChar char="•"/>
            </a:pPr>
            <a:r>
              <a:rPr lang="en-US" dirty="0" smtClean="0"/>
              <a:t>BNP</a:t>
            </a:r>
          </a:p>
          <a:p>
            <a:pPr>
              <a:buFont typeface="Arial"/>
              <a:buChar char="•"/>
            </a:pPr>
            <a:r>
              <a:rPr lang="en-US" dirty="0" smtClean="0"/>
              <a:t>Troponin</a:t>
            </a:r>
          </a:p>
        </p:txBody>
      </p:sp>
    </p:spTree>
    <p:extLst>
      <p:ext uri="{BB962C8B-B14F-4D97-AF65-F5344CB8AC3E}">
        <p14:creationId xmlns:p14="http://schemas.microsoft.com/office/powerpoint/2010/main" val="27106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CCU/ICU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Intensive monitoring or drips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Tele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seniorhealth365.com/wp-content/uploads/2012/03/991105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98" y="155628"/>
            <a:ext cx="3260288" cy="488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313283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Initial assessment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69055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endParaRPr lang="en-US" dirty="0" smtClean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Primary </a:t>
            </a:r>
            <a:r>
              <a:rPr lang="en" dirty="0"/>
              <a:t>survey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 smtClean="0"/>
              <a:t>ABC </a:t>
            </a:r>
            <a:r>
              <a:rPr lang="en-US" dirty="0" smtClean="0"/>
              <a:t>(</a:t>
            </a:r>
            <a:r>
              <a:rPr lang="en" dirty="0" smtClean="0"/>
              <a:t>IV</a:t>
            </a:r>
            <a:r>
              <a:rPr lang="en" dirty="0"/>
              <a:t>, O2, </a:t>
            </a:r>
            <a:r>
              <a:rPr lang="en" dirty="0" smtClean="0"/>
              <a:t>Monitor</a:t>
            </a:r>
            <a:r>
              <a:rPr lang="en-US" dirty="0" smtClean="0"/>
              <a:t>)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-US" dirty="0" smtClean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 smtClean="0"/>
              <a:t>V</a:t>
            </a:r>
            <a:r>
              <a:rPr lang="en" dirty="0" smtClean="0"/>
              <a:t>itals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Sick </a:t>
            </a:r>
            <a:r>
              <a:rPr lang="en" dirty="0" smtClean="0"/>
              <a:t>or Not </a:t>
            </a:r>
            <a:r>
              <a:rPr lang="en" dirty="0" smtClean="0"/>
              <a:t>Sick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503373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5629"/>
            <a:ext cx="7315200" cy="669320"/>
          </a:xfrm>
        </p:spPr>
        <p:txBody>
          <a:bodyPr/>
          <a:lstStyle/>
          <a:p>
            <a:r>
              <a:rPr lang="en-US" sz="4000" dirty="0" smtClean="0"/>
              <a:t>Common Causes of Chest Pain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11-16 at 8.53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48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History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" dirty="0" smtClean="0"/>
              <a:t>Onset</a:t>
            </a:r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Provocation/Palliation</a:t>
            </a:r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Quality</a:t>
            </a:r>
            <a:endParaRPr lang="en" dirty="0"/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Severity </a:t>
            </a:r>
            <a:endParaRPr lang="en" dirty="0"/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Timing</a:t>
            </a:r>
            <a:r>
              <a:rPr lang="en-US" dirty="0" smtClean="0"/>
              <a:t>/frequency</a:t>
            </a:r>
            <a:endParaRPr lang="en" dirty="0"/>
          </a:p>
          <a:p>
            <a:pPr marL="228600" lvl="0" rtl="0">
              <a:spcBef>
                <a:spcPts val="0"/>
              </a:spcBef>
            </a:pPr>
            <a:r>
              <a:rPr lang="en" dirty="0"/>
              <a:t>Associated </a:t>
            </a:r>
            <a:r>
              <a:rPr lang="en" dirty="0" smtClean="0"/>
              <a:t>symptoms</a:t>
            </a:r>
            <a:endParaRPr lang="en-US" dirty="0" smtClean="0"/>
          </a:p>
          <a:p>
            <a:pPr marL="228600" lvl="0" rtl="0">
              <a:spcBef>
                <a:spcPts val="0"/>
              </a:spcBef>
            </a:pPr>
            <a:r>
              <a:rPr lang="en-US" dirty="0" smtClean="0"/>
              <a:t>Review of Symptoms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Other </a:t>
            </a:r>
            <a:r>
              <a:rPr lang="en" sz="3200" dirty="0" smtClean="0"/>
              <a:t>History</a:t>
            </a:r>
            <a:r>
              <a:rPr lang="en-US" sz="3200" dirty="0" smtClean="0"/>
              <a:t>-What is pertinent? Why?</a:t>
            </a:r>
            <a:endParaRPr lang="en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PMH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PSH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Meds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Allergies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Fam Hx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Soc Hx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exam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you looking for?</a:t>
            </a:r>
          </a:p>
          <a:p>
            <a:pPr marL="457200" lvl="2" indent="-457200">
              <a:buFont typeface="Arial"/>
              <a:buChar char="•"/>
            </a:pPr>
            <a:r>
              <a:rPr lang="en-US" dirty="0" smtClean="0"/>
              <a:t>Vitals</a:t>
            </a:r>
          </a:p>
          <a:p>
            <a:pPr marL="457200" lvl="2" indent="-457200">
              <a:buFont typeface="Arial"/>
              <a:buChar char="•"/>
            </a:pPr>
            <a:r>
              <a:rPr lang="en-US" dirty="0" smtClean="0"/>
              <a:t>General </a:t>
            </a:r>
            <a:r>
              <a:rPr lang="en-US" dirty="0" smtClean="0"/>
              <a:t>Appearance</a:t>
            </a:r>
            <a:endParaRPr lang="en-US" dirty="0"/>
          </a:p>
          <a:p>
            <a:pPr marL="457200" lvl="2" indent="-457200">
              <a:buFont typeface="Arial"/>
              <a:buChar char="•"/>
            </a:pPr>
            <a:endParaRPr lang="en-US" dirty="0"/>
          </a:p>
          <a:p>
            <a:pPr marL="457200" lvl="2" indent="-457200">
              <a:buFont typeface="Arial"/>
              <a:buChar char="•"/>
            </a:pPr>
            <a:r>
              <a:rPr lang="en-US" sz="1800" dirty="0" smtClean="0"/>
              <a:t>Conjunctival pallor</a:t>
            </a:r>
          </a:p>
          <a:p>
            <a:pPr marL="457200" lvl="2" indent="-457200">
              <a:buFont typeface="Arial"/>
              <a:buChar char="•"/>
            </a:pPr>
            <a:r>
              <a:rPr lang="en-US" sz="1800" dirty="0" smtClean="0"/>
              <a:t>Mucous membranes</a:t>
            </a:r>
          </a:p>
          <a:p>
            <a:pPr marL="457200" lvl="2" indent="-457200">
              <a:buFont typeface="Arial"/>
              <a:buChar char="•"/>
            </a:pPr>
            <a:r>
              <a:rPr lang="en-US" sz="1800" dirty="0" smtClean="0"/>
              <a:t>JVD</a:t>
            </a:r>
          </a:p>
          <a:p>
            <a:pPr marL="457200" lvl="2" indent="-457200">
              <a:buFont typeface="Arial"/>
              <a:buChar char="•"/>
            </a:pPr>
            <a:r>
              <a:rPr lang="en-US" sz="1800" dirty="0" smtClean="0"/>
              <a:t>Heart Sounds</a:t>
            </a:r>
          </a:p>
          <a:p>
            <a:pPr marL="457200" lvl="2" indent="-457200">
              <a:buFont typeface="Arial"/>
              <a:buChar char="•"/>
            </a:pPr>
            <a:r>
              <a:rPr lang="en-US" sz="1800" dirty="0" smtClean="0"/>
              <a:t>Respiratory Exam</a:t>
            </a:r>
          </a:p>
          <a:p>
            <a:pPr marL="457200" lvl="2" indent="-457200">
              <a:buFont typeface="Arial"/>
              <a:buChar char="•"/>
            </a:pPr>
            <a:r>
              <a:rPr lang="en-US" sz="1800" dirty="0" smtClean="0"/>
              <a:t>Abdominal Exam</a:t>
            </a:r>
          </a:p>
          <a:p>
            <a:pPr marL="457200" lvl="2" indent="-457200">
              <a:buFont typeface="Arial"/>
              <a:buChar char="•"/>
            </a:pPr>
            <a:r>
              <a:rPr lang="en-US" sz="1800" dirty="0" smtClean="0"/>
              <a:t>Extremities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5849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Case </a:t>
            </a:r>
            <a:r>
              <a:rPr lang="en-US" dirty="0" smtClean="0"/>
              <a:t>1</a:t>
            </a:r>
            <a:endParaRPr lang="en" dirty="0"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6</a:t>
            </a:r>
            <a:r>
              <a:rPr lang="en-US" dirty="0" smtClean="0"/>
              <a:t>5 </a:t>
            </a:r>
            <a:r>
              <a:rPr lang="en-US" dirty="0" err="1" smtClean="0"/>
              <a:t>yo</a:t>
            </a:r>
            <a:r>
              <a:rPr lang="en-US" dirty="0" smtClean="0"/>
              <a:t> F</a:t>
            </a:r>
            <a:r>
              <a:rPr lang="en" dirty="0" smtClean="0"/>
              <a:t> BIBA </a:t>
            </a:r>
            <a:r>
              <a:rPr lang="en-US" dirty="0" smtClean="0"/>
              <a:t>with…</a:t>
            </a:r>
            <a:endParaRPr lang="en-US" dirty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Chest pain and SOB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85" y="719667"/>
            <a:ext cx="3551843" cy="37685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5931"/>
            <a:ext cx="8229600" cy="397974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Airway</a:t>
            </a:r>
          </a:p>
          <a:p>
            <a:pPr lvl="1"/>
            <a:r>
              <a:rPr lang="en-US" dirty="0" smtClean="0"/>
              <a:t>She just says, “Doc!” and gestures uncomfortably </a:t>
            </a:r>
          </a:p>
          <a:p>
            <a:pPr>
              <a:buFont typeface="Arial"/>
              <a:buChar char="•"/>
            </a:pPr>
            <a:r>
              <a:rPr lang="en-US" dirty="0" smtClean="0"/>
              <a:t>Breathing</a:t>
            </a:r>
          </a:p>
          <a:p>
            <a:pPr lvl="1"/>
            <a:r>
              <a:rPr lang="en-US" dirty="0" err="1" smtClean="0"/>
              <a:t>Tachypneic</a:t>
            </a:r>
            <a:r>
              <a:rPr lang="en-US" dirty="0" smtClean="0"/>
              <a:t>, </a:t>
            </a:r>
            <a:r>
              <a:rPr lang="en-US" dirty="0" err="1" smtClean="0"/>
              <a:t>supracostal</a:t>
            </a:r>
            <a:r>
              <a:rPr lang="en-US" dirty="0" smtClean="0"/>
              <a:t> retractions, diffuse rhonchi and coarse breath sounds bilaterally</a:t>
            </a:r>
          </a:p>
          <a:p>
            <a:pPr>
              <a:buFont typeface="Arial"/>
              <a:buChar char="•"/>
            </a:pPr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Regular rate, tachycardia, 2/6 systolic murmur diffusely heard. Pulses strong in all 4 extremities. She nods her head, “yes” when you ask her if she’s having trouble breathing.</a:t>
            </a:r>
          </a:p>
          <a:p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80" y="155628"/>
            <a:ext cx="1796280" cy="190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966</Words>
  <Application>Microsoft Office PowerPoint</Application>
  <PresentationFormat>On-screen Show (16:9)</PresentationFormat>
  <Paragraphs>128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Georgia</vt:lpstr>
      <vt:lpstr>Verdana</vt:lpstr>
      <vt:lpstr>sketched</vt:lpstr>
      <vt:lpstr>Chest Pain &amp; Shortness of Breath</vt:lpstr>
      <vt:lpstr>Objectives</vt:lpstr>
      <vt:lpstr>Initial assessment</vt:lpstr>
      <vt:lpstr>Common Causes of Chest Pain</vt:lpstr>
      <vt:lpstr>History</vt:lpstr>
      <vt:lpstr>Other History-What is pertinent? Why?</vt:lpstr>
      <vt:lpstr>The physical exam</vt:lpstr>
      <vt:lpstr>Case 1</vt:lpstr>
      <vt:lpstr>What do you do now</vt:lpstr>
      <vt:lpstr>      Next?  </vt:lpstr>
      <vt:lpstr>History (Limited)</vt:lpstr>
      <vt:lpstr>Now what?</vt:lpstr>
      <vt:lpstr>What next?</vt:lpstr>
      <vt:lpstr>This one?</vt:lpstr>
      <vt:lpstr>Or these</vt:lpstr>
      <vt:lpstr>CXR?</vt:lpstr>
      <vt:lpstr>PowerPoint Presentation</vt:lpstr>
      <vt:lpstr>PowerPoint Presentation</vt:lpstr>
      <vt:lpstr>Management: too much water</vt:lpstr>
      <vt:lpstr>Management: too much inflammation</vt:lpstr>
      <vt:lpstr>Any other tests?</vt:lpstr>
      <vt:lpstr>Disposition?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Pain</dc:title>
  <dc:creator>Justin B</dc:creator>
  <cp:lastModifiedBy>Michael Griesinger</cp:lastModifiedBy>
  <cp:revision>80</cp:revision>
  <dcterms:created xsi:type="dcterms:W3CDTF">2015-12-16T23:54:10Z</dcterms:created>
  <dcterms:modified xsi:type="dcterms:W3CDTF">2016-08-04T04:38:31Z</dcterms:modified>
</cp:coreProperties>
</file>