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471" r:id="rId2"/>
    <p:sldId id="465" r:id="rId3"/>
    <p:sldId id="481" r:id="rId4"/>
    <p:sldId id="357" r:id="rId5"/>
    <p:sldId id="469" r:id="rId6"/>
    <p:sldId id="478" r:id="rId7"/>
    <p:sldId id="479" r:id="rId8"/>
    <p:sldId id="428" r:id="rId9"/>
    <p:sldId id="457" r:id="rId10"/>
    <p:sldId id="458" r:id="rId11"/>
    <p:sldId id="411" r:id="rId12"/>
    <p:sldId id="480" r:id="rId13"/>
    <p:sldId id="325" r:id="rId14"/>
    <p:sldId id="462" r:id="rId15"/>
    <p:sldId id="439" r:id="rId16"/>
    <p:sldId id="443" r:id="rId17"/>
    <p:sldId id="482" r:id="rId18"/>
    <p:sldId id="483" r:id="rId19"/>
    <p:sldId id="476" r:id="rId20"/>
    <p:sldId id="473" r:id="rId21"/>
    <p:sldId id="474" r:id="rId22"/>
    <p:sldId id="475" r:id="rId23"/>
    <p:sldId id="484" r:id="rId24"/>
    <p:sldId id="430" r:id="rId25"/>
    <p:sldId id="450" r:id="rId26"/>
    <p:sldId id="283" r:id="rId27"/>
    <p:sldId id="351" r:id="rId28"/>
    <p:sldId id="466" r:id="rId29"/>
    <p:sldId id="461" r:id="rId30"/>
    <p:sldId id="397" r:id="rId31"/>
    <p:sldId id="441" r:id="rId32"/>
    <p:sldId id="485" r:id="rId33"/>
    <p:sldId id="459" r:id="rId34"/>
    <p:sldId id="35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6BF8EC-4A68-A876-766A-E338A949192D}" v="450" dt="2020-09-15T18:57:44.041"/>
    <p1510:client id="{5ACF967D-8DFE-4C45-A5BE-70D586A60EA3}" v="715" dt="2020-09-16T04:01:57.435"/>
    <p1510:client id="{63E4F229-0AEB-C696-4AE6-E5D4EE9D6E33}" v="1" dt="2020-09-16T11:51:26.964"/>
    <p1510:client id="{ABEFB054-9888-EBA2-16F0-8E2E74148E99}" v="8" dt="2020-09-16T13:01:25.040"/>
    <p1510:client id="{D017BE57-F040-9BAC-3B11-5EDF55348C6F}" v="246" dt="2020-09-16T13:01:20.450"/>
    <p1510:client id="{D0E8915E-9E13-0755-1CC3-592C5A4898BE}" v="931" dt="2020-09-15T19:36:01.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F7673-20B5-4566-94D0-8915FF3353C2}" type="datetimeFigureOut">
              <a:rPr lang="en-US"/>
              <a:t>9/16/2020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9D8EE-1675-41A0-B821-133F5187AA80}" type="slidenum">
              <a:rPr lang="en-US"/>
              <a:t>‹#›</a:t>
            </a:fld>
            <a:endParaRPr lang="en-US"/>
          </a:p>
        </p:txBody>
      </p:sp>
    </p:spTree>
    <p:extLst>
      <p:ext uri="{BB962C8B-B14F-4D97-AF65-F5344CB8AC3E}">
        <p14:creationId xmlns:p14="http://schemas.microsoft.com/office/powerpoint/2010/main" val="181689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trhttps/forms.ny.gov/s3/Welcome-to-New-York-State-Traveler-Health-For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overnor.ny.gov/sites/governor.ny.gov/files/atoms/files/Higher_Education_Summary_Guidelines.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forward.ny.gov/"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nam10.safelinks.protection.outlook.com/?url=https%3A%2F%2Fwww.governor.ny.gov%2Fnews%2Fno-20260-continuing-temporary-suspension-and-modification-laws-relating-disaster-emergency&amp;data=02%7C01%7CBonnie.Arquilla%40downstate.edu%7C1f126d2df025440cab2408d8511d1ada%7C22670793760f482993153e427c362e69%7C0%7C0%7C637348532735032552&amp;sdata=ELuap7pMkWdfrThSh1QBhOSWuCBCJKo09TLo%2BX5zLNE%3D&amp;reserved=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river running through a forest&#10;&#10;Description automatically generated">
            <a:extLst>
              <a:ext uri="{FF2B5EF4-FFF2-40B4-BE49-F238E27FC236}">
                <a16:creationId xmlns:a16="http://schemas.microsoft.com/office/drawing/2014/main" id="{FE417BA0-FE91-4EFD-807E-D9B6BD72E1A8}"/>
              </a:ext>
            </a:extLst>
          </p:cNvPr>
          <p:cNvPicPr>
            <a:picLocks noGrp="1" noChangeAspect="1"/>
          </p:cNvPicPr>
          <p:nvPr>
            <p:ph idx="1"/>
          </p:nvPr>
        </p:nvPicPr>
        <p:blipFill rotWithShape="1">
          <a:blip r:embed="rId2"/>
          <a:srcRect l="1856" t="9091" r="21443"/>
          <a:stretch/>
        </p:blipFill>
        <p:spPr>
          <a:xfrm>
            <a:off x="3523488" y="10"/>
            <a:ext cx="8668512" cy="6857990"/>
          </a:xfrm>
          <a:prstGeom prst="rect">
            <a:avLst/>
          </a:prstGeom>
        </p:spPr>
      </p:pic>
      <p:sp>
        <p:nvSpPr>
          <p:cNvPr id="18"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4AECA-DFC3-4E48-84FF-94944E6A27B2}"/>
              </a:ext>
            </a:extLst>
          </p:cNvPr>
          <p:cNvSpPr>
            <a:spLocks noGrp="1"/>
          </p:cNvSpPr>
          <p:nvPr>
            <p:ph type="title"/>
          </p:nvPr>
        </p:nvSpPr>
        <p:spPr>
          <a:xfrm>
            <a:off x="477981" y="1122363"/>
            <a:ext cx="5620805" cy="3204134"/>
          </a:xfrm>
        </p:spPr>
        <p:txBody>
          <a:bodyPr vert="horz" lIns="91440" tIns="45720" rIns="91440" bIns="45720" rtlCol="0" anchor="b">
            <a:normAutofit/>
          </a:bodyPr>
          <a:lstStyle/>
          <a:p>
            <a:r>
              <a:rPr lang="en-US" sz="4800" dirty="0"/>
              <a:t>COVID-19</a:t>
            </a:r>
            <a:br>
              <a:rPr lang="en-US" sz="4800" dirty="0"/>
            </a:br>
            <a:r>
              <a:rPr lang="en-US" sz="4800" dirty="0"/>
              <a:t>ED Weekly Update</a:t>
            </a:r>
            <a:br>
              <a:rPr lang="en-US" sz="4800" dirty="0">
                <a:cs typeface="Calibri Light"/>
              </a:rPr>
            </a:br>
            <a:br>
              <a:rPr lang="en-US" sz="4800" dirty="0"/>
            </a:br>
            <a:r>
              <a:rPr lang="en-US" sz="4800" dirty="0"/>
              <a:t>September 16, 2020</a:t>
            </a:r>
          </a:p>
        </p:txBody>
      </p:sp>
      <p:sp>
        <p:nvSpPr>
          <p:cNvPr id="19"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6157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A screenshot of a cell phone&#10;&#10;Description automatically generated">
            <a:extLst>
              <a:ext uri="{FF2B5EF4-FFF2-40B4-BE49-F238E27FC236}">
                <a16:creationId xmlns:a16="http://schemas.microsoft.com/office/drawing/2014/main" id="{7442C497-9E90-453C-A30F-91FC9D0468E4}"/>
              </a:ext>
            </a:extLst>
          </p:cNvPr>
          <p:cNvPicPr>
            <a:picLocks noChangeAspect="1"/>
          </p:cNvPicPr>
          <p:nvPr/>
        </p:nvPicPr>
        <p:blipFill rotWithShape="1">
          <a:blip r:embed="rId2"/>
          <a:srcRect l="18717" t="12727" r="61515" b="24920"/>
          <a:stretch/>
        </p:blipFill>
        <p:spPr>
          <a:xfrm>
            <a:off x="3067269" y="643377"/>
            <a:ext cx="6257730" cy="5642019"/>
          </a:xfrm>
          <a:prstGeom prst="rect">
            <a:avLst/>
          </a:prstGeom>
        </p:spPr>
      </p:pic>
    </p:spTree>
    <p:extLst>
      <p:ext uri="{BB962C8B-B14F-4D97-AF65-F5344CB8AC3E}">
        <p14:creationId xmlns:p14="http://schemas.microsoft.com/office/powerpoint/2010/main" val="4212833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B8C4-F352-49DD-AABF-65D5089AF053}"/>
              </a:ext>
            </a:extLst>
          </p:cNvPr>
          <p:cNvSpPr>
            <a:spLocks noGrp="1"/>
          </p:cNvSpPr>
          <p:nvPr>
            <p:ph type="title"/>
          </p:nvPr>
        </p:nvSpPr>
        <p:spPr>
          <a:xfrm>
            <a:off x="909637" y="-242094"/>
            <a:ext cx="10515600" cy="1325563"/>
          </a:xfrm>
        </p:spPr>
        <p:txBody>
          <a:bodyPr/>
          <a:lstStyle/>
          <a:p>
            <a:pPr algn="ctr"/>
            <a:r>
              <a:rPr lang="en-US" b="1">
                <a:cs typeface="Calibri Light"/>
              </a:rPr>
              <a:t>New York City COVID-19 Data</a:t>
            </a:r>
          </a:p>
        </p:txBody>
      </p:sp>
      <p:graphicFrame>
        <p:nvGraphicFramePr>
          <p:cNvPr id="4" name="Table 4">
            <a:extLst>
              <a:ext uri="{FF2B5EF4-FFF2-40B4-BE49-F238E27FC236}">
                <a16:creationId xmlns:a16="http://schemas.microsoft.com/office/drawing/2014/main" id="{90B1A97E-0FE3-4297-A358-248FE31B448B}"/>
              </a:ext>
            </a:extLst>
          </p:cNvPr>
          <p:cNvGraphicFramePr>
            <a:graphicFrameLocks noGrp="1"/>
          </p:cNvGraphicFramePr>
          <p:nvPr>
            <p:ph idx="1"/>
            <p:extLst>
              <p:ext uri="{D42A27DB-BD31-4B8C-83A1-F6EECF244321}">
                <p14:modId xmlns:p14="http://schemas.microsoft.com/office/powerpoint/2010/main" val="2048383505"/>
              </p:ext>
            </p:extLst>
          </p:nvPr>
        </p:nvGraphicFramePr>
        <p:xfrm>
          <a:off x="895236" y="829015"/>
          <a:ext cx="10429961" cy="5734700"/>
        </p:xfrm>
        <a:graphic>
          <a:graphicData uri="http://schemas.openxmlformats.org/drawingml/2006/table">
            <a:tbl>
              <a:tblPr firstRow="1" bandRow="1">
                <a:tableStyleId>{F5AB1C69-6EDB-4FF4-983F-18BD219EF322}</a:tableStyleId>
              </a:tblPr>
              <a:tblGrid>
                <a:gridCol w="2017485">
                  <a:extLst>
                    <a:ext uri="{9D8B030D-6E8A-4147-A177-3AD203B41FA5}">
                      <a16:colId xmlns:a16="http://schemas.microsoft.com/office/drawing/2014/main" val="4215625326"/>
                    </a:ext>
                  </a:extLst>
                </a:gridCol>
                <a:gridCol w="2103119">
                  <a:extLst>
                    <a:ext uri="{9D8B030D-6E8A-4147-A177-3AD203B41FA5}">
                      <a16:colId xmlns:a16="http://schemas.microsoft.com/office/drawing/2014/main" val="1888751937"/>
                    </a:ext>
                  </a:extLst>
                </a:gridCol>
                <a:gridCol w="2103119">
                  <a:extLst>
                    <a:ext uri="{9D8B030D-6E8A-4147-A177-3AD203B41FA5}">
                      <a16:colId xmlns:a16="http://schemas.microsoft.com/office/drawing/2014/main" val="1249000203"/>
                    </a:ext>
                  </a:extLst>
                </a:gridCol>
                <a:gridCol w="2103119">
                  <a:extLst>
                    <a:ext uri="{9D8B030D-6E8A-4147-A177-3AD203B41FA5}">
                      <a16:colId xmlns:a16="http://schemas.microsoft.com/office/drawing/2014/main" val="3765389842"/>
                    </a:ext>
                  </a:extLst>
                </a:gridCol>
                <a:gridCol w="2103119">
                  <a:extLst>
                    <a:ext uri="{9D8B030D-6E8A-4147-A177-3AD203B41FA5}">
                      <a16:colId xmlns:a16="http://schemas.microsoft.com/office/drawing/2014/main" val="317676317"/>
                    </a:ext>
                  </a:extLst>
                </a:gridCol>
              </a:tblGrid>
              <a:tr h="1433675">
                <a:tc>
                  <a:txBody>
                    <a:bodyPr/>
                    <a:lstStyle/>
                    <a:p>
                      <a:r>
                        <a:rPr lang="en-US" sz="2000">
                          <a:solidFill>
                            <a:schemeClr val="tx1"/>
                          </a:solidFill>
                        </a:rPr>
                        <a:t>Date</a:t>
                      </a:r>
                    </a:p>
                  </a:txBody>
                  <a:tcPr>
                    <a:solidFill>
                      <a:schemeClr val="bg2"/>
                    </a:solidFill>
                  </a:tcPr>
                </a:tc>
                <a:tc>
                  <a:txBody>
                    <a:bodyPr/>
                    <a:lstStyle/>
                    <a:p>
                      <a:r>
                        <a:rPr lang="en-US" sz="2000">
                          <a:solidFill>
                            <a:schemeClr val="tx1"/>
                          </a:solidFill>
                        </a:rPr>
                        <a:t>COVID-19 Cases</a:t>
                      </a:r>
                    </a:p>
                  </a:txBody>
                  <a:tcPr>
                    <a:solidFill>
                      <a:schemeClr val="bg2"/>
                    </a:solidFill>
                  </a:tcPr>
                </a:tc>
                <a:tc>
                  <a:txBody>
                    <a:bodyPr/>
                    <a:lstStyle/>
                    <a:p>
                      <a:r>
                        <a:rPr lang="en-US" sz="2000">
                          <a:solidFill>
                            <a:schemeClr val="tx1"/>
                          </a:solidFill>
                        </a:rPr>
                        <a:t>Hospitalizations</a:t>
                      </a:r>
                    </a:p>
                  </a:txBody>
                  <a:tcPr>
                    <a:solidFill>
                      <a:schemeClr val="bg2"/>
                    </a:solidFill>
                  </a:tcPr>
                </a:tc>
                <a:tc>
                  <a:txBody>
                    <a:bodyPr/>
                    <a:lstStyle/>
                    <a:p>
                      <a:r>
                        <a:rPr lang="en-US" sz="2000">
                          <a:solidFill>
                            <a:schemeClr val="tx1"/>
                          </a:solidFill>
                        </a:rPr>
                        <a:t>Deaths</a:t>
                      </a:r>
                    </a:p>
                  </a:txBody>
                  <a:tcPr>
                    <a:solidFill>
                      <a:schemeClr val="bg2"/>
                    </a:solidFill>
                  </a:tcPr>
                </a:tc>
                <a:tc>
                  <a:txBody>
                    <a:bodyPr/>
                    <a:lstStyle/>
                    <a:p>
                      <a:r>
                        <a:rPr lang="en-US" sz="2000">
                          <a:solidFill>
                            <a:schemeClr val="tx1"/>
                          </a:solidFill>
                        </a:rPr>
                        <a:t>Probable Deaths</a:t>
                      </a:r>
                    </a:p>
                  </a:txBody>
                  <a:tcPr>
                    <a:solidFill>
                      <a:schemeClr val="bg2"/>
                    </a:solidFill>
                  </a:tcPr>
                </a:tc>
                <a:extLst>
                  <a:ext uri="{0D108BD9-81ED-4DB2-BD59-A6C34878D82A}">
                    <a16:rowId xmlns:a16="http://schemas.microsoft.com/office/drawing/2014/main" val="1643897890"/>
                  </a:ext>
                </a:extLst>
              </a:tr>
              <a:tr h="1433675">
                <a:tc>
                  <a:txBody>
                    <a:bodyPr/>
                    <a:lstStyle/>
                    <a:p>
                      <a:pPr lvl="0">
                        <a:buNone/>
                      </a:pPr>
                      <a:r>
                        <a:rPr lang="en-US" b="0">
                          <a:solidFill>
                            <a:schemeClr val="tx1"/>
                          </a:solidFill>
                        </a:rPr>
                        <a:t>9/1/20</a:t>
                      </a:r>
                    </a:p>
                  </a:txBody>
                  <a:tcPr/>
                </a:tc>
                <a:tc>
                  <a:txBody>
                    <a:bodyPr/>
                    <a:lstStyle/>
                    <a:p>
                      <a:pPr lvl="0">
                        <a:buNone/>
                      </a:pPr>
                      <a:r>
                        <a:rPr lang="en-US" b="0">
                          <a:solidFill>
                            <a:schemeClr val="tx1"/>
                          </a:solidFill>
                        </a:rPr>
                        <a:t>230,490</a:t>
                      </a:r>
                    </a:p>
                  </a:txBody>
                  <a:tcPr/>
                </a:tc>
                <a:tc>
                  <a:txBody>
                    <a:bodyPr/>
                    <a:lstStyle/>
                    <a:p>
                      <a:pPr lvl="0">
                        <a:buNone/>
                      </a:pPr>
                      <a:r>
                        <a:rPr lang="en-US" sz="1800" b="0" i="0" u="none" strike="noStrike" noProof="0">
                          <a:solidFill>
                            <a:schemeClr val="tx1"/>
                          </a:solidFill>
                          <a:latin typeface="Calibri"/>
                        </a:rPr>
                        <a:t>57,136</a:t>
                      </a:r>
                    </a:p>
                  </a:txBody>
                  <a:tcPr/>
                </a:tc>
                <a:tc>
                  <a:txBody>
                    <a:bodyPr/>
                    <a:lstStyle/>
                    <a:p>
                      <a:pPr lvl="0">
                        <a:buNone/>
                      </a:pPr>
                      <a:r>
                        <a:rPr lang="en-US" b="0">
                          <a:solidFill>
                            <a:schemeClr val="tx1"/>
                          </a:solidFill>
                        </a:rPr>
                        <a:t>19,060</a:t>
                      </a:r>
                    </a:p>
                  </a:txBody>
                  <a:tcPr/>
                </a:tc>
                <a:tc>
                  <a:txBody>
                    <a:bodyPr/>
                    <a:lstStyle/>
                    <a:p>
                      <a:pPr lvl="0">
                        <a:buNone/>
                      </a:pPr>
                      <a:r>
                        <a:rPr lang="en-US" b="0">
                          <a:solidFill>
                            <a:schemeClr val="tx1"/>
                          </a:solidFill>
                        </a:rPr>
                        <a:t>4,693</a:t>
                      </a:r>
                    </a:p>
                  </a:txBody>
                  <a:tcPr/>
                </a:tc>
                <a:extLst>
                  <a:ext uri="{0D108BD9-81ED-4DB2-BD59-A6C34878D82A}">
                    <a16:rowId xmlns:a16="http://schemas.microsoft.com/office/drawing/2014/main" val="2623561790"/>
                  </a:ext>
                </a:extLst>
              </a:tr>
              <a:tr h="1433675">
                <a:tc>
                  <a:txBody>
                    <a:bodyPr/>
                    <a:lstStyle/>
                    <a:p>
                      <a:pPr lvl="0">
                        <a:buNone/>
                      </a:pPr>
                      <a:r>
                        <a:rPr lang="en-US" b="0">
                          <a:solidFill>
                            <a:schemeClr val="tx1"/>
                          </a:solidFill>
                        </a:rPr>
                        <a:t>9/8/20</a:t>
                      </a:r>
                    </a:p>
                  </a:txBody>
                  <a:tcPr/>
                </a:tc>
                <a:tc>
                  <a:txBody>
                    <a:bodyPr/>
                    <a:lstStyle/>
                    <a:p>
                      <a:pPr lvl="0">
                        <a:buNone/>
                      </a:pPr>
                      <a:r>
                        <a:rPr lang="en-US" b="0">
                          <a:solidFill>
                            <a:schemeClr val="tx1"/>
                          </a:solidFill>
                        </a:rPr>
                        <a:t>232,036</a:t>
                      </a:r>
                    </a:p>
                  </a:txBody>
                  <a:tcPr/>
                </a:tc>
                <a:tc>
                  <a:txBody>
                    <a:bodyPr/>
                    <a:lstStyle/>
                    <a:p>
                      <a:pPr lvl="0">
                        <a:buNone/>
                      </a:pPr>
                      <a:r>
                        <a:rPr lang="en-US" sz="1800" b="0" i="0" u="none" strike="noStrike" noProof="0">
                          <a:solidFill>
                            <a:schemeClr val="tx1"/>
                          </a:solidFill>
                          <a:latin typeface="Calibri"/>
                        </a:rPr>
                        <a:t>57,296</a:t>
                      </a:r>
                    </a:p>
                  </a:txBody>
                  <a:tcPr/>
                </a:tc>
                <a:tc>
                  <a:txBody>
                    <a:bodyPr/>
                    <a:lstStyle/>
                    <a:p>
                      <a:pPr lvl="0">
                        <a:buNone/>
                      </a:pPr>
                      <a:r>
                        <a:rPr lang="en-US" b="0">
                          <a:solidFill>
                            <a:schemeClr val="tx1"/>
                          </a:solidFill>
                        </a:rPr>
                        <a:t>19,098</a:t>
                      </a:r>
                    </a:p>
                  </a:txBody>
                  <a:tcPr/>
                </a:tc>
                <a:tc>
                  <a:txBody>
                    <a:bodyPr/>
                    <a:lstStyle/>
                    <a:p>
                      <a:pPr lvl="0">
                        <a:buNone/>
                      </a:pPr>
                      <a:r>
                        <a:rPr lang="en-US" b="0">
                          <a:solidFill>
                            <a:schemeClr val="tx1"/>
                          </a:solidFill>
                        </a:rPr>
                        <a:t>4,646</a:t>
                      </a:r>
                    </a:p>
                  </a:txBody>
                  <a:tcPr/>
                </a:tc>
                <a:extLst>
                  <a:ext uri="{0D108BD9-81ED-4DB2-BD59-A6C34878D82A}">
                    <a16:rowId xmlns:a16="http://schemas.microsoft.com/office/drawing/2014/main" val="1099118495"/>
                  </a:ext>
                </a:extLst>
              </a:tr>
              <a:tr h="1433675">
                <a:tc>
                  <a:txBody>
                    <a:bodyPr/>
                    <a:lstStyle/>
                    <a:p>
                      <a:pPr lvl="0">
                        <a:buNone/>
                      </a:pPr>
                      <a:r>
                        <a:rPr lang="en-US" b="1">
                          <a:solidFill>
                            <a:srgbClr val="FF0000"/>
                          </a:solidFill>
                        </a:rPr>
                        <a:t>9/15/20</a:t>
                      </a:r>
                    </a:p>
                  </a:txBody>
                  <a:tcPr/>
                </a:tc>
                <a:tc>
                  <a:txBody>
                    <a:bodyPr/>
                    <a:lstStyle/>
                    <a:p>
                      <a:pPr lvl="0">
                        <a:buNone/>
                      </a:pPr>
                      <a:r>
                        <a:rPr lang="en-US" b="1">
                          <a:solidFill>
                            <a:srgbClr val="FF0000"/>
                          </a:solidFill>
                        </a:rPr>
                        <a:t>233,972</a:t>
                      </a:r>
                    </a:p>
                  </a:txBody>
                  <a:tcPr/>
                </a:tc>
                <a:tc>
                  <a:txBody>
                    <a:bodyPr/>
                    <a:lstStyle/>
                    <a:p>
                      <a:pPr lvl="0">
                        <a:buNone/>
                      </a:pPr>
                      <a:r>
                        <a:rPr lang="en-US" sz="1800" b="1" i="0" u="none" strike="noStrike" noProof="0">
                          <a:solidFill>
                            <a:srgbClr val="FF0000"/>
                          </a:solidFill>
                          <a:latin typeface="Calibri"/>
                        </a:rPr>
                        <a:t>57,437</a:t>
                      </a:r>
                    </a:p>
                  </a:txBody>
                  <a:tcPr/>
                </a:tc>
                <a:tc>
                  <a:txBody>
                    <a:bodyPr/>
                    <a:lstStyle/>
                    <a:p>
                      <a:pPr lvl="0">
                        <a:buNone/>
                      </a:pPr>
                      <a:r>
                        <a:rPr lang="en-US" b="1">
                          <a:solidFill>
                            <a:srgbClr val="FF0000"/>
                          </a:solidFill>
                        </a:rPr>
                        <a:t>19,131</a:t>
                      </a:r>
                    </a:p>
                  </a:txBody>
                  <a:tcPr/>
                </a:tc>
                <a:tc>
                  <a:txBody>
                    <a:bodyPr/>
                    <a:lstStyle/>
                    <a:p>
                      <a:pPr lvl="0">
                        <a:buNone/>
                      </a:pPr>
                      <a:r>
                        <a:rPr lang="en-US" b="1">
                          <a:solidFill>
                            <a:srgbClr val="FF0000"/>
                          </a:solidFill>
                        </a:rPr>
                        <a:t>4,627</a:t>
                      </a:r>
                    </a:p>
                  </a:txBody>
                  <a:tcPr/>
                </a:tc>
                <a:extLst>
                  <a:ext uri="{0D108BD9-81ED-4DB2-BD59-A6C34878D82A}">
                    <a16:rowId xmlns:a16="http://schemas.microsoft.com/office/drawing/2014/main" val="1250624332"/>
                  </a:ext>
                </a:extLst>
              </a:tr>
            </a:tbl>
          </a:graphicData>
        </a:graphic>
      </p:graphicFrame>
      <p:sp>
        <p:nvSpPr>
          <p:cNvPr id="3" name="TextBox 2">
            <a:extLst>
              <a:ext uri="{FF2B5EF4-FFF2-40B4-BE49-F238E27FC236}">
                <a16:creationId xmlns:a16="http://schemas.microsoft.com/office/drawing/2014/main" id="{B5B285A2-B571-49CD-B66F-CBB0E62C121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Tree>
    <p:extLst>
      <p:ext uri="{BB962C8B-B14F-4D97-AF65-F5344CB8AC3E}">
        <p14:creationId xmlns:p14="http://schemas.microsoft.com/office/powerpoint/2010/main" val="3062188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587C441-C592-45FA-8FB8-47E101217656}"/>
              </a:ext>
            </a:extLst>
          </p:cNvPr>
          <p:cNvGraphicFramePr>
            <a:graphicFrameLocks noGrp="1"/>
          </p:cNvGraphicFramePr>
          <p:nvPr>
            <p:extLst>
              <p:ext uri="{D42A27DB-BD31-4B8C-83A1-F6EECF244321}">
                <p14:modId xmlns:p14="http://schemas.microsoft.com/office/powerpoint/2010/main" val="1341291632"/>
              </p:ext>
            </p:extLst>
          </p:nvPr>
        </p:nvGraphicFramePr>
        <p:xfrm>
          <a:off x="213731" y="269487"/>
          <a:ext cx="11762198" cy="6309713"/>
        </p:xfrm>
        <a:graphic>
          <a:graphicData uri="http://schemas.openxmlformats.org/drawingml/2006/table">
            <a:tbl>
              <a:tblPr firstRow="1" bandRow="1">
                <a:tableStyleId>{5C22544A-7EE6-4342-B048-85BDC9FD1C3A}</a:tableStyleId>
              </a:tblPr>
              <a:tblGrid>
                <a:gridCol w="3726471">
                  <a:extLst>
                    <a:ext uri="{9D8B030D-6E8A-4147-A177-3AD203B41FA5}">
                      <a16:colId xmlns:a16="http://schemas.microsoft.com/office/drawing/2014/main" val="1542707261"/>
                    </a:ext>
                  </a:extLst>
                </a:gridCol>
                <a:gridCol w="1139041">
                  <a:extLst>
                    <a:ext uri="{9D8B030D-6E8A-4147-A177-3AD203B41FA5}">
                      <a16:colId xmlns:a16="http://schemas.microsoft.com/office/drawing/2014/main" val="2033520055"/>
                    </a:ext>
                  </a:extLst>
                </a:gridCol>
                <a:gridCol w="1269636">
                  <a:extLst>
                    <a:ext uri="{9D8B030D-6E8A-4147-A177-3AD203B41FA5}">
                      <a16:colId xmlns:a16="http://schemas.microsoft.com/office/drawing/2014/main" val="3025271371"/>
                    </a:ext>
                  </a:extLst>
                </a:gridCol>
                <a:gridCol w="2216457">
                  <a:extLst>
                    <a:ext uri="{9D8B030D-6E8A-4147-A177-3AD203B41FA5}">
                      <a16:colId xmlns:a16="http://schemas.microsoft.com/office/drawing/2014/main" val="1414890402"/>
                    </a:ext>
                  </a:extLst>
                </a:gridCol>
                <a:gridCol w="1859358">
                  <a:extLst>
                    <a:ext uri="{9D8B030D-6E8A-4147-A177-3AD203B41FA5}">
                      <a16:colId xmlns:a16="http://schemas.microsoft.com/office/drawing/2014/main" val="2227994353"/>
                    </a:ext>
                  </a:extLst>
                </a:gridCol>
                <a:gridCol w="1551235">
                  <a:extLst>
                    <a:ext uri="{9D8B030D-6E8A-4147-A177-3AD203B41FA5}">
                      <a16:colId xmlns:a16="http://schemas.microsoft.com/office/drawing/2014/main" val="2655412059"/>
                    </a:ext>
                  </a:extLst>
                </a:gridCol>
              </a:tblGrid>
              <a:tr h="353427">
                <a:tc gridSpan="6">
                  <a:txBody>
                    <a:bodyPr/>
                    <a:lstStyle/>
                    <a:p>
                      <a:pPr algn="ctr"/>
                      <a:r>
                        <a:rPr lang="en-US" sz="1500">
                          <a:effectLst/>
                        </a:rPr>
                        <a:t>Brooklyn  COVID-19 HERDS Data - 9/13/ 20 snapshot</a:t>
                      </a: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7590067"/>
                  </a:ext>
                </a:extLst>
              </a:tr>
              <a:tr h="654881">
                <a:tc>
                  <a:txBody>
                    <a:bodyPr/>
                    <a:lstStyle/>
                    <a:p>
                      <a:r>
                        <a:rPr lang="en-US" sz="1500" b="1">
                          <a:effectLst/>
                        </a:rPr>
                        <a:t>Acute Care Hospitals</a:t>
                      </a:r>
                    </a:p>
                  </a:txBody>
                  <a:tcPr marL="0" marR="0" marT="0" marB="0" anchor="ctr"/>
                </a:tc>
                <a:tc>
                  <a:txBody>
                    <a:bodyPr/>
                    <a:lstStyle/>
                    <a:p>
                      <a:r>
                        <a:rPr lang="en-US" sz="1500" b="1"/>
                        <a:t> CoVID-19</a:t>
                      </a:r>
                    </a:p>
                  </a:txBody>
                  <a:tcPr marL="0" marR="0" marT="0" marB="0" anchor="ctr"/>
                </a:tc>
                <a:tc>
                  <a:txBody>
                    <a:bodyPr/>
                    <a:lstStyle/>
                    <a:p>
                      <a:r>
                        <a:rPr lang="en-US" sz="1500" b="1"/>
                        <a:t> CoVID-19 - ICU</a:t>
                      </a:r>
                    </a:p>
                  </a:txBody>
                  <a:tcPr marL="0" marR="0" marT="0" marB="0" anchor="ctr"/>
                </a:tc>
                <a:tc>
                  <a:txBody>
                    <a:bodyPr/>
                    <a:lstStyle/>
                    <a:p>
                      <a:r>
                        <a:rPr lang="en-US" sz="1500" b="1"/>
                        <a:t> CoVID-19 - Intubated</a:t>
                      </a:r>
                    </a:p>
                  </a:txBody>
                  <a:tcPr marL="0" marR="0" marT="0" marB="0" anchor="ctr"/>
                </a:tc>
                <a:tc>
                  <a:txBody>
                    <a:bodyPr/>
                    <a:lstStyle/>
                    <a:p>
                      <a:r>
                        <a:rPr lang="en-US" sz="1500" b="1"/>
                        <a:t> Available: Staffed</a:t>
                      </a:r>
                    </a:p>
                  </a:txBody>
                  <a:tcPr marL="0" marR="0" marT="0" marB="0" anchor="ctr"/>
                </a:tc>
                <a:tc>
                  <a:txBody>
                    <a:bodyPr/>
                    <a:lstStyle/>
                    <a:p>
                      <a:r>
                        <a:rPr lang="en-US" sz="1500" b="1"/>
                        <a:t> Available: ICU</a:t>
                      </a:r>
                    </a:p>
                  </a:txBody>
                  <a:tcPr marL="0" marR="0" marT="0" marB="0" anchor="ctr"/>
                </a:tc>
                <a:extLst>
                  <a:ext uri="{0D108BD9-81ED-4DB2-BD59-A6C34878D82A}">
                    <a16:rowId xmlns:a16="http://schemas.microsoft.com/office/drawing/2014/main" val="3300596342"/>
                  </a:ext>
                </a:extLst>
              </a:tr>
              <a:tr h="353427">
                <a:tc>
                  <a:txBody>
                    <a:bodyPr/>
                    <a:lstStyle/>
                    <a:p>
                      <a:r>
                        <a:rPr lang="en-US" sz="1500" b="1">
                          <a:solidFill>
                            <a:srgbClr val="FF0000"/>
                          </a:solidFill>
                          <a:effectLst/>
                        </a:rPr>
                        <a:t>Maimonides Medical Center (53)</a:t>
                      </a:r>
                    </a:p>
                  </a:txBody>
                  <a:tcPr marL="0" marR="0" marT="0" marB="0" anchor="ctr"/>
                </a:tc>
                <a:tc>
                  <a:txBody>
                    <a:bodyPr/>
                    <a:lstStyle/>
                    <a:p>
                      <a:r>
                        <a:rPr lang="en-US" sz="1500" b="1">
                          <a:solidFill>
                            <a:srgbClr val="FF0000"/>
                          </a:solidFill>
                        </a:rPr>
                        <a:t>15</a:t>
                      </a:r>
                    </a:p>
                  </a:txBody>
                  <a:tcPr marL="0" marR="0" marT="0" marB="0" anchor="ctr"/>
                </a:tc>
                <a:tc>
                  <a:txBody>
                    <a:bodyPr/>
                    <a:lstStyle/>
                    <a:p>
                      <a:r>
                        <a:rPr lang="en-US" sz="1500" b="1">
                          <a:solidFill>
                            <a:srgbClr val="FF0000"/>
                          </a:solidFill>
                        </a:rPr>
                        <a:t>13</a:t>
                      </a:r>
                    </a:p>
                  </a:txBody>
                  <a:tcPr marL="0" marR="0" marT="0" marB="0" anchor="ctr"/>
                </a:tc>
                <a:tc>
                  <a:txBody>
                    <a:bodyPr/>
                    <a:lstStyle/>
                    <a:p>
                      <a:r>
                        <a:rPr lang="en-US" sz="1500" b="1">
                          <a:solidFill>
                            <a:srgbClr val="FF0000"/>
                          </a:solidFill>
                        </a:rPr>
                        <a:t>13</a:t>
                      </a:r>
                    </a:p>
                  </a:txBody>
                  <a:tcPr marL="0" marR="0" marT="0" marB="0" anchor="ctr"/>
                </a:tc>
                <a:tc>
                  <a:txBody>
                    <a:bodyPr/>
                    <a:lstStyle/>
                    <a:p>
                      <a:r>
                        <a:rPr lang="en-US" sz="1500" b="1">
                          <a:solidFill>
                            <a:srgbClr val="FF0000"/>
                          </a:solidFill>
                        </a:rPr>
                        <a:t>143</a:t>
                      </a:r>
                    </a:p>
                  </a:txBody>
                  <a:tcPr marL="0" marR="0" marT="0" marB="0" anchor="ctr"/>
                </a:tc>
                <a:tc>
                  <a:txBody>
                    <a:bodyPr/>
                    <a:lstStyle/>
                    <a:p>
                      <a:r>
                        <a:rPr lang="en-US" sz="1500" b="1">
                          <a:solidFill>
                            <a:srgbClr val="FF0000"/>
                          </a:solidFill>
                        </a:rPr>
                        <a:t>33</a:t>
                      </a:r>
                    </a:p>
                  </a:txBody>
                  <a:tcPr marL="0" marR="0" marT="0" marB="0" anchor="ctr"/>
                </a:tc>
                <a:extLst>
                  <a:ext uri="{0D108BD9-81ED-4DB2-BD59-A6C34878D82A}">
                    <a16:rowId xmlns:a16="http://schemas.microsoft.com/office/drawing/2014/main" val="1269626447"/>
                  </a:ext>
                </a:extLst>
              </a:tr>
              <a:tr h="353427">
                <a:tc>
                  <a:txBody>
                    <a:bodyPr/>
                    <a:lstStyle/>
                    <a:p>
                      <a:r>
                        <a:rPr lang="en-US" sz="1500">
                          <a:effectLst/>
                        </a:rPr>
                        <a:t>Mount Sinai Brooklyn (93)</a:t>
                      </a:r>
                    </a:p>
                  </a:txBody>
                  <a:tcPr marL="0" marR="0" marT="0" marB="0" anchor="ctr"/>
                </a:tc>
                <a:tc>
                  <a:txBody>
                    <a:bodyPr/>
                    <a:lstStyle/>
                    <a:p>
                      <a:r>
                        <a:rPr lang="en-US" sz="1500"/>
                        <a:t>1</a:t>
                      </a:r>
                    </a:p>
                  </a:txBody>
                  <a:tcPr marL="0" marR="0" marT="0" marB="0" anchor="ctr"/>
                </a:tc>
                <a:tc>
                  <a:txBody>
                    <a:bodyPr/>
                    <a:lstStyle/>
                    <a:p>
                      <a:r>
                        <a:rPr lang="en-US" sz="1500"/>
                        <a:t>1</a:t>
                      </a:r>
                    </a:p>
                  </a:txBody>
                  <a:tcPr marL="0" marR="0" marT="0" marB="0" anchor="ctr"/>
                </a:tc>
                <a:tc>
                  <a:txBody>
                    <a:bodyPr/>
                    <a:lstStyle/>
                    <a:p>
                      <a:r>
                        <a:rPr lang="en-US" sz="1500"/>
                        <a:t>0</a:t>
                      </a:r>
                    </a:p>
                  </a:txBody>
                  <a:tcPr marL="0" marR="0" marT="0" marB="0" anchor="ctr"/>
                </a:tc>
                <a:tc>
                  <a:txBody>
                    <a:bodyPr/>
                    <a:lstStyle/>
                    <a:p>
                      <a:r>
                        <a:rPr lang="en-US" sz="1500"/>
                        <a:t>91</a:t>
                      </a:r>
                    </a:p>
                  </a:txBody>
                  <a:tcPr marL="0" marR="0" marT="0" marB="0" anchor="ctr"/>
                </a:tc>
                <a:tc>
                  <a:txBody>
                    <a:bodyPr/>
                    <a:lstStyle/>
                    <a:p>
                      <a:r>
                        <a:rPr lang="en-US" sz="1500"/>
                        <a:t>3</a:t>
                      </a:r>
                    </a:p>
                  </a:txBody>
                  <a:tcPr marL="0" marR="0" marT="0" marB="0" anchor="ctr"/>
                </a:tc>
                <a:extLst>
                  <a:ext uri="{0D108BD9-81ED-4DB2-BD59-A6C34878D82A}">
                    <a16:rowId xmlns:a16="http://schemas.microsoft.com/office/drawing/2014/main" val="2907112267"/>
                  </a:ext>
                </a:extLst>
              </a:tr>
              <a:tr h="353427">
                <a:tc>
                  <a:txBody>
                    <a:bodyPr/>
                    <a:lstStyle/>
                    <a:p>
                      <a:r>
                        <a:rPr lang="en-US" sz="1500">
                          <a:effectLst/>
                        </a:rPr>
                        <a:t>New York Community Hospital (92)</a:t>
                      </a:r>
                    </a:p>
                  </a:txBody>
                  <a:tcPr marL="0" marR="0" marT="0" marB="0" anchor="ctr"/>
                </a:tc>
                <a:tc>
                  <a:txBody>
                    <a:bodyPr/>
                    <a:lstStyle/>
                    <a:p>
                      <a:r>
                        <a:rPr lang="en-US" sz="1500"/>
                        <a:t>2</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40</a:t>
                      </a:r>
                    </a:p>
                  </a:txBody>
                  <a:tcPr marL="0" marR="0" marT="0" marB="0" anchor="ctr"/>
                </a:tc>
                <a:tc>
                  <a:txBody>
                    <a:bodyPr/>
                    <a:lstStyle/>
                    <a:p>
                      <a:r>
                        <a:rPr lang="en-US" sz="1500"/>
                        <a:t>1</a:t>
                      </a:r>
                    </a:p>
                  </a:txBody>
                  <a:tcPr marL="0" marR="0" marT="0" marB="0" anchor="ctr"/>
                </a:tc>
                <a:extLst>
                  <a:ext uri="{0D108BD9-81ED-4DB2-BD59-A6C34878D82A}">
                    <a16:rowId xmlns:a16="http://schemas.microsoft.com/office/drawing/2014/main" val="1837417409"/>
                  </a:ext>
                </a:extLst>
              </a:tr>
              <a:tr h="353427">
                <a:tc>
                  <a:txBody>
                    <a:bodyPr/>
                    <a:lstStyle/>
                    <a:p>
                      <a:r>
                        <a:rPr lang="en-US" sz="1500">
                          <a:effectLst/>
                        </a:rPr>
                        <a:t>NYC H+H - Coney Island (42)</a:t>
                      </a:r>
                    </a:p>
                  </a:txBody>
                  <a:tcPr marL="0" marR="0" marT="0" marB="0" anchor="ctr"/>
                </a:tc>
                <a:tc>
                  <a:txBody>
                    <a:bodyPr/>
                    <a:lstStyle/>
                    <a:p>
                      <a:r>
                        <a:rPr lang="en-US" sz="1500"/>
                        <a:t>4</a:t>
                      </a:r>
                    </a:p>
                  </a:txBody>
                  <a:tcPr marL="0" marR="0" marT="0" marB="0" anchor="ctr"/>
                </a:tc>
                <a:tc>
                  <a:txBody>
                    <a:bodyPr/>
                    <a:lstStyle/>
                    <a:p>
                      <a:r>
                        <a:rPr lang="en-US" sz="1500"/>
                        <a:t>1</a:t>
                      </a:r>
                    </a:p>
                  </a:txBody>
                  <a:tcPr marL="0" marR="0" marT="0" marB="0" anchor="ctr"/>
                </a:tc>
                <a:tc>
                  <a:txBody>
                    <a:bodyPr/>
                    <a:lstStyle/>
                    <a:p>
                      <a:r>
                        <a:rPr lang="en-US" sz="1500"/>
                        <a:t>1</a:t>
                      </a:r>
                    </a:p>
                  </a:txBody>
                  <a:tcPr marL="0" marR="0" marT="0" marB="0" anchor="ctr"/>
                </a:tc>
                <a:tc>
                  <a:txBody>
                    <a:bodyPr/>
                    <a:lstStyle/>
                    <a:p>
                      <a:r>
                        <a:rPr lang="en-US" sz="1500"/>
                        <a:t>85</a:t>
                      </a:r>
                    </a:p>
                  </a:txBody>
                  <a:tcPr marL="0" marR="0" marT="0" marB="0" anchor="ctr"/>
                </a:tc>
                <a:tc>
                  <a:txBody>
                    <a:bodyPr/>
                    <a:lstStyle/>
                    <a:p>
                      <a:r>
                        <a:rPr lang="en-US" sz="1500"/>
                        <a:t>8</a:t>
                      </a:r>
                    </a:p>
                  </a:txBody>
                  <a:tcPr marL="0" marR="0" marT="0" marB="0" anchor="ctr"/>
                </a:tc>
                <a:extLst>
                  <a:ext uri="{0D108BD9-81ED-4DB2-BD59-A6C34878D82A}">
                    <a16:rowId xmlns:a16="http://schemas.microsoft.com/office/drawing/2014/main" val="675344711"/>
                  </a:ext>
                </a:extLst>
              </a:tr>
              <a:tr h="353427">
                <a:tc>
                  <a:txBody>
                    <a:bodyPr/>
                    <a:lstStyle/>
                    <a:p>
                      <a:r>
                        <a:rPr lang="en-US" sz="1500" b="1">
                          <a:solidFill>
                            <a:srgbClr val="7030A0"/>
                          </a:solidFill>
                          <a:effectLst/>
                        </a:rPr>
                        <a:t>NYC H+H - Kings County (48)</a:t>
                      </a:r>
                    </a:p>
                  </a:txBody>
                  <a:tcPr marL="0" marR="0" marT="0" marB="0" anchor="ctr"/>
                </a:tc>
                <a:tc>
                  <a:txBody>
                    <a:bodyPr/>
                    <a:lstStyle/>
                    <a:p>
                      <a:r>
                        <a:rPr lang="en-US" sz="1500" b="1">
                          <a:solidFill>
                            <a:srgbClr val="7030A0"/>
                          </a:solidFill>
                        </a:rPr>
                        <a:t>1</a:t>
                      </a:r>
                    </a:p>
                  </a:txBody>
                  <a:tcPr marL="0" marR="0" marT="0" marB="0" anchor="ctr"/>
                </a:tc>
                <a:tc>
                  <a:txBody>
                    <a:bodyPr/>
                    <a:lstStyle/>
                    <a:p>
                      <a:r>
                        <a:rPr lang="en-US" sz="1500" b="1">
                          <a:solidFill>
                            <a:srgbClr val="7030A0"/>
                          </a:solidFill>
                        </a:rPr>
                        <a:t>0</a:t>
                      </a:r>
                    </a:p>
                  </a:txBody>
                  <a:tcPr marL="0" marR="0" marT="0" marB="0" anchor="ctr"/>
                </a:tc>
                <a:tc>
                  <a:txBody>
                    <a:bodyPr/>
                    <a:lstStyle/>
                    <a:p>
                      <a:r>
                        <a:rPr lang="en-US" sz="1500" b="1">
                          <a:solidFill>
                            <a:srgbClr val="7030A0"/>
                          </a:solidFill>
                        </a:rPr>
                        <a:t>0</a:t>
                      </a:r>
                    </a:p>
                  </a:txBody>
                  <a:tcPr marL="0" marR="0" marT="0" marB="0" anchor="ctr"/>
                </a:tc>
                <a:tc>
                  <a:txBody>
                    <a:bodyPr/>
                    <a:lstStyle/>
                    <a:p>
                      <a:r>
                        <a:rPr lang="en-US" sz="1500" b="1">
                          <a:solidFill>
                            <a:srgbClr val="7030A0"/>
                          </a:solidFill>
                        </a:rPr>
                        <a:t>189</a:t>
                      </a:r>
                    </a:p>
                  </a:txBody>
                  <a:tcPr marL="0" marR="0" marT="0" marB="0" anchor="ctr"/>
                </a:tc>
                <a:tc>
                  <a:txBody>
                    <a:bodyPr/>
                    <a:lstStyle/>
                    <a:p>
                      <a:r>
                        <a:rPr lang="en-US" sz="1500" b="1">
                          <a:solidFill>
                            <a:srgbClr val="7030A0"/>
                          </a:solidFill>
                        </a:rPr>
                        <a:t>88</a:t>
                      </a:r>
                    </a:p>
                  </a:txBody>
                  <a:tcPr marL="0" marR="0" marT="0" marB="0" anchor="ctr"/>
                </a:tc>
                <a:extLst>
                  <a:ext uri="{0D108BD9-81ED-4DB2-BD59-A6C34878D82A}">
                    <a16:rowId xmlns:a16="http://schemas.microsoft.com/office/drawing/2014/main" val="1853041202"/>
                  </a:ext>
                </a:extLst>
              </a:tr>
              <a:tr h="353427">
                <a:tc>
                  <a:txBody>
                    <a:bodyPr/>
                    <a:lstStyle/>
                    <a:p>
                      <a:r>
                        <a:rPr lang="en-US" sz="1500">
                          <a:effectLst/>
                        </a:rPr>
                        <a:t>NYC H+H - Woodhull (45)</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102</a:t>
                      </a:r>
                    </a:p>
                  </a:txBody>
                  <a:tcPr marL="0" marR="0" marT="0" marB="0" anchor="ctr"/>
                </a:tc>
                <a:tc>
                  <a:txBody>
                    <a:bodyPr/>
                    <a:lstStyle/>
                    <a:p>
                      <a:r>
                        <a:rPr lang="en-US" sz="1500"/>
                        <a:t>26</a:t>
                      </a:r>
                    </a:p>
                  </a:txBody>
                  <a:tcPr marL="0" marR="0" marT="0" marB="0" anchor="ctr"/>
                </a:tc>
                <a:extLst>
                  <a:ext uri="{0D108BD9-81ED-4DB2-BD59-A6C34878D82A}">
                    <a16:rowId xmlns:a16="http://schemas.microsoft.com/office/drawing/2014/main" val="2311635408"/>
                  </a:ext>
                </a:extLst>
              </a:tr>
              <a:tr h="353427">
                <a:tc>
                  <a:txBody>
                    <a:bodyPr/>
                    <a:lstStyle/>
                    <a:p>
                      <a:r>
                        <a:rPr lang="en-US" sz="1500">
                          <a:effectLst/>
                        </a:rPr>
                        <a:t>NYP - Brooklyn Methodist Hospital (54)</a:t>
                      </a:r>
                    </a:p>
                  </a:txBody>
                  <a:tcPr marL="0" marR="0" marT="0" marB="0" anchor="ctr"/>
                </a:tc>
                <a:tc>
                  <a:txBody>
                    <a:bodyPr/>
                    <a:lstStyle/>
                    <a:p>
                      <a:r>
                        <a:rPr lang="en-US" sz="1500"/>
                        <a:t>1</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148</a:t>
                      </a:r>
                    </a:p>
                  </a:txBody>
                  <a:tcPr marL="0" marR="0" marT="0" marB="0" anchor="ctr"/>
                </a:tc>
                <a:tc>
                  <a:txBody>
                    <a:bodyPr/>
                    <a:lstStyle/>
                    <a:p>
                      <a:r>
                        <a:rPr lang="en-US" sz="1500"/>
                        <a:t>7</a:t>
                      </a:r>
                    </a:p>
                  </a:txBody>
                  <a:tcPr marL="0" marR="0" marT="0" marB="0" anchor="ctr"/>
                </a:tc>
                <a:extLst>
                  <a:ext uri="{0D108BD9-81ED-4DB2-BD59-A6C34878D82A}">
                    <a16:rowId xmlns:a16="http://schemas.microsoft.com/office/drawing/2014/main" val="2773537729"/>
                  </a:ext>
                </a:extLst>
              </a:tr>
              <a:tr h="353427">
                <a:tc>
                  <a:txBody>
                    <a:bodyPr/>
                    <a:lstStyle/>
                    <a:p>
                      <a:r>
                        <a:rPr lang="en-US" sz="1500" b="1">
                          <a:solidFill>
                            <a:srgbClr val="FF0000"/>
                          </a:solidFill>
                          <a:effectLst/>
                        </a:rPr>
                        <a:t>NYU Langone - Brooklyn (51)</a:t>
                      </a:r>
                    </a:p>
                  </a:txBody>
                  <a:tcPr marL="0" marR="0" marT="0" marB="0" anchor="ctr"/>
                </a:tc>
                <a:tc>
                  <a:txBody>
                    <a:bodyPr/>
                    <a:lstStyle/>
                    <a:p>
                      <a:r>
                        <a:rPr lang="en-US" sz="1500" b="1">
                          <a:solidFill>
                            <a:srgbClr val="FF0000"/>
                          </a:solidFill>
                        </a:rPr>
                        <a:t>17</a:t>
                      </a:r>
                    </a:p>
                  </a:txBody>
                  <a:tcPr marL="0" marR="0" marT="0" marB="0" anchor="ctr"/>
                </a:tc>
                <a:tc>
                  <a:txBody>
                    <a:bodyPr/>
                    <a:lstStyle/>
                    <a:p>
                      <a:r>
                        <a:rPr lang="en-US" sz="1500" b="1">
                          <a:solidFill>
                            <a:srgbClr val="FF0000"/>
                          </a:solidFill>
                        </a:rPr>
                        <a:t>3</a:t>
                      </a:r>
                    </a:p>
                  </a:txBody>
                  <a:tcPr marL="0" marR="0" marT="0" marB="0" anchor="ctr"/>
                </a:tc>
                <a:tc>
                  <a:txBody>
                    <a:bodyPr/>
                    <a:lstStyle/>
                    <a:p>
                      <a:r>
                        <a:rPr lang="en-US" sz="1500" b="1">
                          <a:solidFill>
                            <a:srgbClr val="FF0000"/>
                          </a:solidFill>
                        </a:rPr>
                        <a:t>2</a:t>
                      </a:r>
                    </a:p>
                  </a:txBody>
                  <a:tcPr marL="0" marR="0" marT="0" marB="0" anchor="ctr"/>
                </a:tc>
                <a:tc>
                  <a:txBody>
                    <a:bodyPr/>
                    <a:lstStyle/>
                    <a:p>
                      <a:r>
                        <a:rPr lang="en-US" sz="1500" b="1">
                          <a:solidFill>
                            <a:srgbClr val="FF0000"/>
                          </a:solidFill>
                        </a:rPr>
                        <a:t>134</a:t>
                      </a:r>
                    </a:p>
                  </a:txBody>
                  <a:tcPr marL="0" marR="0" marT="0" marB="0" anchor="ctr"/>
                </a:tc>
                <a:tc>
                  <a:txBody>
                    <a:bodyPr/>
                    <a:lstStyle/>
                    <a:p>
                      <a:r>
                        <a:rPr lang="en-US" sz="1500" b="1">
                          <a:solidFill>
                            <a:srgbClr val="FF0000"/>
                          </a:solidFill>
                        </a:rPr>
                        <a:t>16</a:t>
                      </a:r>
                    </a:p>
                  </a:txBody>
                  <a:tcPr marL="0" marR="0" marT="0" marB="0" anchor="ctr"/>
                </a:tc>
                <a:extLst>
                  <a:ext uri="{0D108BD9-81ED-4DB2-BD59-A6C34878D82A}">
                    <a16:rowId xmlns:a16="http://schemas.microsoft.com/office/drawing/2014/main" val="364760926"/>
                  </a:ext>
                </a:extLst>
              </a:tr>
              <a:tr h="353427">
                <a:tc>
                  <a:txBody>
                    <a:bodyPr/>
                    <a:lstStyle/>
                    <a:p>
                      <a:r>
                        <a:rPr lang="en-US" sz="1500">
                          <a:effectLst/>
                        </a:rPr>
                        <a:t>One Brooklyn - Brookdale Hospital (41)</a:t>
                      </a:r>
                    </a:p>
                  </a:txBody>
                  <a:tcPr marL="0" marR="0" marT="0" marB="0" anchor="ctr"/>
                </a:tc>
                <a:tc>
                  <a:txBody>
                    <a:bodyPr/>
                    <a:lstStyle/>
                    <a:p>
                      <a:r>
                        <a:rPr lang="en-US" sz="1500"/>
                        <a:t>2</a:t>
                      </a:r>
                    </a:p>
                  </a:txBody>
                  <a:tcPr marL="0" marR="0" marT="0" marB="0" anchor="ctr"/>
                </a:tc>
                <a:tc>
                  <a:txBody>
                    <a:bodyPr/>
                    <a:lstStyle/>
                    <a:p>
                      <a:r>
                        <a:rPr lang="en-US" sz="1500"/>
                        <a:t>1</a:t>
                      </a:r>
                    </a:p>
                  </a:txBody>
                  <a:tcPr marL="0" marR="0" marT="0" marB="0" anchor="ctr"/>
                </a:tc>
                <a:tc>
                  <a:txBody>
                    <a:bodyPr/>
                    <a:lstStyle/>
                    <a:p>
                      <a:r>
                        <a:rPr lang="en-US" sz="1500"/>
                        <a:t>1</a:t>
                      </a:r>
                    </a:p>
                  </a:txBody>
                  <a:tcPr marL="0" marR="0" marT="0" marB="0" anchor="ctr"/>
                </a:tc>
                <a:tc>
                  <a:txBody>
                    <a:bodyPr/>
                    <a:lstStyle/>
                    <a:p>
                      <a:r>
                        <a:rPr lang="en-US" sz="1500"/>
                        <a:t>39</a:t>
                      </a:r>
                    </a:p>
                  </a:txBody>
                  <a:tcPr marL="0" marR="0" marT="0" marB="0" anchor="ctr"/>
                </a:tc>
                <a:tc>
                  <a:txBody>
                    <a:bodyPr/>
                    <a:lstStyle/>
                    <a:p>
                      <a:r>
                        <a:rPr lang="en-US" sz="1500"/>
                        <a:t>6</a:t>
                      </a:r>
                    </a:p>
                  </a:txBody>
                  <a:tcPr marL="0" marR="0" marT="0" marB="0" anchor="ctr"/>
                </a:tc>
                <a:extLst>
                  <a:ext uri="{0D108BD9-81ED-4DB2-BD59-A6C34878D82A}">
                    <a16:rowId xmlns:a16="http://schemas.microsoft.com/office/drawing/2014/main" val="270188708"/>
                  </a:ext>
                </a:extLst>
              </a:tr>
              <a:tr h="353427">
                <a:tc>
                  <a:txBody>
                    <a:bodyPr/>
                    <a:lstStyle/>
                    <a:p>
                      <a:r>
                        <a:rPr lang="en-US" sz="1500">
                          <a:effectLst/>
                        </a:rPr>
                        <a:t>One Brooklyn - Interfaith M.C. (55)</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80</a:t>
                      </a:r>
                    </a:p>
                  </a:txBody>
                  <a:tcPr marL="0" marR="0" marT="0" marB="0" anchor="ctr"/>
                </a:tc>
                <a:tc>
                  <a:txBody>
                    <a:bodyPr/>
                    <a:lstStyle/>
                    <a:p>
                      <a:r>
                        <a:rPr lang="en-US" sz="1500"/>
                        <a:t>6</a:t>
                      </a:r>
                    </a:p>
                  </a:txBody>
                  <a:tcPr marL="0" marR="0" marT="0" marB="0" anchor="ctr"/>
                </a:tc>
                <a:extLst>
                  <a:ext uri="{0D108BD9-81ED-4DB2-BD59-A6C34878D82A}">
                    <a16:rowId xmlns:a16="http://schemas.microsoft.com/office/drawing/2014/main" val="1182130765"/>
                  </a:ext>
                </a:extLst>
              </a:tr>
              <a:tr h="353427">
                <a:tc>
                  <a:txBody>
                    <a:bodyPr/>
                    <a:lstStyle/>
                    <a:p>
                      <a:r>
                        <a:rPr lang="en-US" sz="1500">
                          <a:effectLst/>
                        </a:rPr>
                        <a:t>One Brooklyn - Kingsbrook (47)</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51</a:t>
                      </a:r>
                    </a:p>
                  </a:txBody>
                  <a:tcPr marL="0" marR="0" marT="0" marB="0" anchor="ctr"/>
                </a:tc>
                <a:tc>
                  <a:txBody>
                    <a:bodyPr/>
                    <a:lstStyle/>
                    <a:p>
                      <a:r>
                        <a:rPr lang="en-US" sz="1500"/>
                        <a:t>2</a:t>
                      </a:r>
                    </a:p>
                  </a:txBody>
                  <a:tcPr marL="0" marR="0" marT="0" marB="0" anchor="ctr"/>
                </a:tc>
                <a:extLst>
                  <a:ext uri="{0D108BD9-81ED-4DB2-BD59-A6C34878D82A}">
                    <a16:rowId xmlns:a16="http://schemas.microsoft.com/office/drawing/2014/main" val="772836586"/>
                  </a:ext>
                </a:extLst>
              </a:tr>
              <a:tr h="353427">
                <a:tc>
                  <a:txBody>
                    <a:bodyPr/>
                    <a:lstStyle/>
                    <a:p>
                      <a:r>
                        <a:rPr lang="en-US" sz="1500" b="1">
                          <a:solidFill>
                            <a:srgbClr val="7030A0"/>
                          </a:solidFill>
                          <a:effectLst/>
                        </a:rPr>
                        <a:t>SUNY Downstate Medical Center (44)</a:t>
                      </a:r>
                    </a:p>
                  </a:txBody>
                  <a:tcPr marL="0" marR="0" marT="0" marB="0" anchor="ctr"/>
                </a:tc>
                <a:tc>
                  <a:txBody>
                    <a:bodyPr/>
                    <a:lstStyle/>
                    <a:p>
                      <a:r>
                        <a:rPr lang="en-US" sz="1500" b="1">
                          <a:solidFill>
                            <a:srgbClr val="7030A0"/>
                          </a:solidFill>
                        </a:rPr>
                        <a:t>2</a:t>
                      </a:r>
                    </a:p>
                  </a:txBody>
                  <a:tcPr marL="0" marR="0" marT="0" marB="0" anchor="ctr"/>
                </a:tc>
                <a:tc>
                  <a:txBody>
                    <a:bodyPr/>
                    <a:lstStyle/>
                    <a:p>
                      <a:r>
                        <a:rPr lang="en-US" sz="1500" b="1">
                          <a:solidFill>
                            <a:srgbClr val="7030A0"/>
                          </a:solidFill>
                        </a:rPr>
                        <a:t>0</a:t>
                      </a:r>
                    </a:p>
                  </a:txBody>
                  <a:tcPr marL="0" marR="0" marT="0" marB="0" anchor="ctr"/>
                </a:tc>
                <a:tc>
                  <a:txBody>
                    <a:bodyPr/>
                    <a:lstStyle/>
                    <a:p>
                      <a:r>
                        <a:rPr lang="en-US" sz="1500" b="1">
                          <a:solidFill>
                            <a:srgbClr val="7030A0"/>
                          </a:solidFill>
                        </a:rPr>
                        <a:t>0</a:t>
                      </a:r>
                    </a:p>
                  </a:txBody>
                  <a:tcPr marL="0" marR="0" marT="0" marB="0" anchor="ctr"/>
                </a:tc>
                <a:tc>
                  <a:txBody>
                    <a:bodyPr/>
                    <a:lstStyle/>
                    <a:p>
                      <a:r>
                        <a:rPr lang="en-US" sz="1500" b="1">
                          <a:solidFill>
                            <a:srgbClr val="7030A0"/>
                          </a:solidFill>
                        </a:rPr>
                        <a:t>190</a:t>
                      </a:r>
                    </a:p>
                  </a:txBody>
                  <a:tcPr marL="0" marR="0" marT="0" marB="0" anchor="ctr"/>
                </a:tc>
                <a:tc>
                  <a:txBody>
                    <a:bodyPr/>
                    <a:lstStyle/>
                    <a:p>
                      <a:r>
                        <a:rPr lang="en-US" sz="1500" b="1">
                          <a:solidFill>
                            <a:srgbClr val="7030A0"/>
                          </a:solidFill>
                        </a:rPr>
                        <a:t>16</a:t>
                      </a:r>
                    </a:p>
                  </a:txBody>
                  <a:tcPr marL="0" marR="0" marT="0" marB="0" anchor="ctr"/>
                </a:tc>
                <a:extLst>
                  <a:ext uri="{0D108BD9-81ED-4DB2-BD59-A6C34878D82A}">
                    <a16:rowId xmlns:a16="http://schemas.microsoft.com/office/drawing/2014/main" val="3830005852"/>
                  </a:ext>
                </a:extLst>
              </a:tr>
              <a:tr h="353427">
                <a:tc>
                  <a:txBody>
                    <a:bodyPr/>
                    <a:lstStyle/>
                    <a:p>
                      <a:r>
                        <a:rPr lang="en-US" sz="1500">
                          <a:effectLst/>
                        </a:rPr>
                        <a:t>The Brooklyn Hospital Center (95)</a:t>
                      </a:r>
                    </a:p>
                  </a:txBody>
                  <a:tcPr marL="0" marR="0" marT="0" marB="0" anchor="ctr"/>
                </a:tc>
                <a:tc>
                  <a:txBody>
                    <a:bodyPr/>
                    <a:lstStyle/>
                    <a:p>
                      <a:r>
                        <a:rPr lang="en-US" sz="1500"/>
                        <a:t>2</a:t>
                      </a:r>
                    </a:p>
                  </a:txBody>
                  <a:tcPr marL="0" marR="0" marT="0" marB="0" anchor="ctr"/>
                </a:tc>
                <a:tc>
                  <a:txBody>
                    <a:bodyPr/>
                    <a:lstStyle/>
                    <a:p>
                      <a:r>
                        <a:rPr lang="en-US" sz="1500"/>
                        <a:t>0</a:t>
                      </a:r>
                    </a:p>
                  </a:txBody>
                  <a:tcPr marL="0" marR="0" marT="0" marB="0" anchor="ctr"/>
                </a:tc>
                <a:tc>
                  <a:txBody>
                    <a:bodyPr/>
                    <a:lstStyle/>
                    <a:p>
                      <a:r>
                        <a:rPr lang="en-US" sz="1500"/>
                        <a:t>0</a:t>
                      </a:r>
                    </a:p>
                  </a:txBody>
                  <a:tcPr marL="0" marR="0" marT="0" marB="0" anchor="ctr"/>
                </a:tc>
                <a:tc>
                  <a:txBody>
                    <a:bodyPr/>
                    <a:lstStyle/>
                    <a:p>
                      <a:r>
                        <a:rPr lang="en-US" sz="1500"/>
                        <a:t>61</a:t>
                      </a:r>
                    </a:p>
                  </a:txBody>
                  <a:tcPr marL="0" marR="0" marT="0" marB="0" anchor="ctr"/>
                </a:tc>
                <a:tc>
                  <a:txBody>
                    <a:bodyPr/>
                    <a:lstStyle/>
                    <a:p>
                      <a:r>
                        <a:rPr lang="en-US" sz="1500"/>
                        <a:t>18</a:t>
                      </a:r>
                    </a:p>
                  </a:txBody>
                  <a:tcPr marL="0" marR="0" marT="0" marB="0" anchor="ctr"/>
                </a:tc>
                <a:extLst>
                  <a:ext uri="{0D108BD9-81ED-4DB2-BD59-A6C34878D82A}">
                    <a16:rowId xmlns:a16="http://schemas.microsoft.com/office/drawing/2014/main" val="713968182"/>
                  </a:ext>
                </a:extLst>
              </a:tr>
              <a:tr h="353427">
                <a:tc>
                  <a:txBody>
                    <a:bodyPr/>
                    <a:lstStyle/>
                    <a:p>
                      <a:r>
                        <a:rPr lang="en-US" sz="1500">
                          <a:effectLst/>
                        </a:rPr>
                        <a:t>Wyckoff Heights Medical Center (58)</a:t>
                      </a:r>
                    </a:p>
                  </a:txBody>
                  <a:tcPr marL="0" marR="0" marT="0" marB="0" anchor="ctr"/>
                </a:tc>
                <a:tc>
                  <a:txBody>
                    <a:bodyPr/>
                    <a:lstStyle/>
                    <a:p>
                      <a:r>
                        <a:rPr lang="en-US" sz="1500"/>
                        <a:t>4</a:t>
                      </a:r>
                    </a:p>
                  </a:txBody>
                  <a:tcPr marL="0" marR="0" marT="0" marB="0" anchor="ctr"/>
                </a:tc>
                <a:tc>
                  <a:txBody>
                    <a:bodyPr/>
                    <a:lstStyle/>
                    <a:p>
                      <a:r>
                        <a:rPr lang="en-US" sz="1500"/>
                        <a:t>1</a:t>
                      </a:r>
                    </a:p>
                  </a:txBody>
                  <a:tcPr marL="0" marR="0" marT="0" marB="0" anchor="ctr"/>
                </a:tc>
                <a:tc>
                  <a:txBody>
                    <a:bodyPr/>
                    <a:lstStyle/>
                    <a:p>
                      <a:r>
                        <a:rPr lang="en-US" sz="1500"/>
                        <a:t>0</a:t>
                      </a:r>
                    </a:p>
                  </a:txBody>
                  <a:tcPr marL="0" marR="0" marT="0" marB="0" anchor="ctr"/>
                </a:tc>
                <a:tc>
                  <a:txBody>
                    <a:bodyPr/>
                    <a:lstStyle/>
                    <a:p>
                      <a:r>
                        <a:rPr lang="en-US" sz="1500"/>
                        <a:t>27</a:t>
                      </a:r>
                    </a:p>
                  </a:txBody>
                  <a:tcPr marL="0" marR="0" marT="0" marB="0" anchor="ctr"/>
                </a:tc>
                <a:tc>
                  <a:txBody>
                    <a:bodyPr/>
                    <a:lstStyle/>
                    <a:p>
                      <a:r>
                        <a:rPr lang="en-US" sz="1500"/>
                        <a:t>9</a:t>
                      </a:r>
                    </a:p>
                  </a:txBody>
                  <a:tcPr marL="0" marR="0" marT="0" marB="0" anchor="ctr"/>
                </a:tc>
                <a:extLst>
                  <a:ext uri="{0D108BD9-81ED-4DB2-BD59-A6C34878D82A}">
                    <a16:rowId xmlns:a16="http://schemas.microsoft.com/office/drawing/2014/main" val="1871480399"/>
                  </a:ext>
                </a:extLst>
              </a:tr>
              <a:tr h="353427">
                <a:tc>
                  <a:txBody>
                    <a:bodyPr/>
                    <a:lstStyle/>
                    <a:p>
                      <a:r>
                        <a:rPr lang="en-US" sz="1500" b="1">
                          <a:effectLst/>
                        </a:rPr>
                        <a:t>Summary  </a:t>
                      </a:r>
                      <a:r>
                        <a:rPr lang="en-US" sz="1500" b="1" i="0" u="none" strike="noStrike" noProof="0">
                          <a:effectLst/>
                          <a:latin typeface="Calibri"/>
                        </a:rPr>
                        <a:t>(</a:t>
                      </a:r>
                      <a:r>
                        <a:rPr lang="en-US" sz="1500" b="1" i="0" u="none" strike="noStrike" noProof="0">
                          <a:solidFill>
                            <a:srgbClr val="FF0000"/>
                          </a:solidFill>
                          <a:effectLst/>
                          <a:latin typeface="Calibri"/>
                        </a:rPr>
                        <a:t>9/9/20 data in red)</a:t>
                      </a:r>
                      <a:endParaRPr lang="en-US" sz="1500" b="1">
                        <a:effectLst/>
                      </a:endParaRPr>
                    </a:p>
                  </a:txBody>
                  <a:tcPr marL="0" marR="0" marT="0" marB="0" anchor="ctr"/>
                </a:tc>
                <a:tc>
                  <a:txBody>
                    <a:bodyPr/>
                    <a:lstStyle/>
                    <a:p>
                      <a:r>
                        <a:rPr lang="en-US" sz="1500" b="1"/>
                        <a:t>51 (</a:t>
                      </a:r>
                      <a:r>
                        <a:rPr lang="en-US" sz="1500" b="1">
                          <a:solidFill>
                            <a:srgbClr val="FF0000"/>
                          </a:solidFill>
                        </a:rPr>
                        <a:t>49</a:t>
                      </a:r>
                      <a:r>
                        <a:rPr lang="en-US" sz="1500" b="1"/>
                        <a:t>)</a:t>
                      </a:r>
                    </a:p>
                  </a:txBody>
                  <a:tcPr marL="0" marR="0" marT="0" marB="0" anchor="ctr"/>
                </a:tc>
                <a:tc>
                  <a:txBody>
                    <a:bodyPr/>
                    <a:lstStyle/>
                    <a:p>
                      <a:r>
                        <a:rPr lang="en-US" sz="1500" b="1"/>
                        <a:t>20 (</a:t>
                      </a:r>
                      <a:r>
                        <a:rPr lang="en-US" sz="1500" b="1">
                          <a:solidFill>
                            <a:srgbClr val="FF0000"/>
                          </a:solidFill>
                        </a:rPr>
                        <a:t>21</a:t>
                      </a:r>
                      <a:r>
                        <a:rPr lang="en-US" sz="1500" b="1"/>
                        <a:t>)</a:t>
                      </a:r>
                    </a:p>
                  </a:txBody>
                  <a:tcPr marL="0" marR="0" marT="0" marB="0" anchor="ctr"/>
                </a:tc>
                <a:tc>
                  <a:txBody>
                    <a:bodyPr/>
                    <a:lstStyle/>
                    <a:p>
                      <a:r>
                        <a:rPr lang="en-US" sz="1500" b="1"/>
                        <a:t>17(</a:t>
                      </a:r>
                      <a:r>
                        <a:rPr lang="en-US" sz="1500" b="1">
                          <a:solidFill>
                            <a:srgbClr val="FF0000"/>
                          </a:solidFill>
                        </a:rPr>
                        <a:t>18</a:t>
                      </a:r>
                      <a:r>
                        <a:rPr lang="en-US" sz="1500" b="1"/>
                        <a:t>)</a:t>
                      </a:r>
                    </a:p>
                  </a:txBody>
                  <a:tcPr marL="0" marR="0" marT="0" marB="0" anchor="ctr"/>
                </a:tc>
                <a:tc>
                  <a:txBody>
                    <a:bodyPr/>
                    <a:lstStyle/>
                    <a:p>
                      <a:r>
                        <a:rPr lang="en-US" sz="1500" b="1"/>
                        <a:t>1380 (</a:t>
                      </a:r>
                      <a:r>
                        <a:rPr lang="en-US" sz="1500" b="1">
                          <a:solidFill>
                            <a:srgbClr val="FF0000"/>
                          </a:solidFill>
                        </a:rPr>
                        <a:t>1859</a:t>
                      </a:r>
                      <a:r>
                        <a:rPr lang="en-US" sz="1500" b="1"/>
                        <a:t>)</a:t>
                      </a:r>
                    </a:p>
                  </a:txBody>
                  <a:tcPr marL="0" marR="0" marT="0" marB="0" anchor="ctr"/>
                </a:tc>
                <a:tc>
                  <a:txBody>
                    <a:bodyPr/>
                    <a:lstStyle/>
                    <a:p>
                      <a:r>
                        <a:rPr lang="en-US" sz="1500" b="1"/>
                        <a:t>239 (</a:t>
                      </a:r>
                      <a:r>
                        <a:rPr lang="en-US" sz="1500" b="1">
                          <a:solidFill>
                            <a:srgbClr val="FF0000"/>
                          </a:solidFill>
                        </a:rPr>
                        <a:t>281</a:t>
                      </a:r>
                      <a:r>
                        <a:rPr lang="en-US" sz="1500" b="1"/>
                        <a:t>)</a:t>
                      </a:r>
                    </a:p>
                  </a:txBody>
                  <a:tcPr marL="0" marR="0" marT="0" marB="0" anchor="ctr"/>
                </a:tc>
                <a:extLst>
                  <a:ext uri="{0D108BD9-81ED-4DB2-BD59-A6C34878D82A}">
                    <a16:rowId xmlns:a16="http://schemas.microsoft.com/office/drawing/2014/main" val="3883135041"/>
                  </a:ext>
                </a:extLst>
              </a:tr>
            </a:tbl>
          </a:graphicData>
        </a:graphic>
      </p:graphicFrame>
    </p:spTree>
    <p:extLst>
      <p:ext uri="{BB962C8B-B14F-4D97-AF65-F5344CB8AC3E}">
        <p14:creationId xmlns:p14="http://schemas.microsoft.com/office/powerpoint/2010/main" val="116995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01F0-BBDA-4BB9-BD6B-CF2C554FC7A5}"/>
              </a:ext>
            </a:extLst>
          </p:cNvPr>
          <p:cNvSpPr>
            <a:spLocks noGrp="1"/>
          </p:cNvSpPr>
          <p:nvPr>
            <p:ph type="title"/>
          </p:nvPr>
        </p:nvSpPr>
        <p:spPr>
          <a:xfrm>
            <a:off x="917720" y="365125"/>
            <a:ext cx="10609384" cy="1644616"/>
          </a:xfrm>
        </p:spPr>
        <p:txBody>
          <a:bodyPr>
            <a:normAutofit fontScale="90000"/>
          </a:bodyPr>
          <a:lstStyle/>
          <a:p>
            <a:pPr algn="ctr">
              <a:lnSpc>
                <a:spcPct val="100000"/>
              </a:lnSpc>
              <a:spcBef>
                <a:spcPts val="0"/>
              </a:spcBef>
            </a:pPr>
            <a:r>
              <a:rPr lang="en-US" sz="2800" b="1">
                <a:solidFill>
                  <a:srgbClr val="FF0000"/>
                </a:solidFill>
                <a:latin typeface="Calibri"/>
                <a:cs typeface="Calibri"/>
              </a:rPr>
              <a:t>New York State</a:t>
            </a:r>
            <a:r>
              <a:rPr lang="en-US" sz="2800" b="1">
                <a:latin typeface="Calibri"/>
                <a:cs typeface="Calibri"/>
              </a:rPr>
              <a:t> MIS-C (multi-system inflammatory syndrome in children) </a:t>
            </a:r>
            <a:br>
              <a:rPr lang="en-US" sz="2800" b="1">
                <a:latin typeface="Calibri"/>
                <a:cs typeface="Calibri"/>
              </a:rPr>
            </a:br>
            <a:r>
              <a:rPr lang="en-US" sz="2800" b="1">
                <a:latin typeface="Calibri"/>
                <a:cs typeface="Calibri"/>
              </a:rPr>
              <a:t> Sept 15, 2020  (</a:t>
            </a:r>
            <a:r>
              <a:rPr lang="en-US" sz="2000" b="1">
                <a:latin typeface="Calibri"/>
                <a:cs typeface="Calibri"/>
              </a:rPr>
              <a:t>last update</a:t>
            </a:r>
            <a:r>
              <a:rPr lang="en-US" sz="2800" b="1">
                <a:latin typeface="Calibri"/>
                <a:cs typeface="Calibri"/>
              </a:rPr>
              <a:t>)- Confirmed MIS-C </a:t>
            </a:r>
            <a:r>
              <a:rPr lang="en-US" sz="2800" b="1">
                <a:solidFill>
                  <a:srgbClr val="FF0000"/>
                </a:solidFill>
                <a:latin typeface="Calibri"/>
                <a:cs typeface="Calibri"/>
              </a:rPr>
              <a:t>=</a:t>
            </a:r>
            <a:r>
              <a:rPr lang="en-US" sz="2800" b="1">
                <a:solidFill>
                  <a:srgbClr val="FF0000"/>
                </a:solidFill>
                <a:highlight>
                  <a:srgbClr val="FFFF00"/>
                </a:highlight>
                <a:latin typeface="Calibri Light"/>
                <a:cs typeface="Calibri Light"/>
              </a:rPr>
              <a:t>254 </a:t>
            </a:r>
            <a:endParaRPr lang="en-US" sz="2800" b="1">
              <a:solidFill>
                <a:srgbClr val="FF0000"/>
              </a:solidFill>
              <a:highlight>
                <a:srgbClr val="FFFF00"/>
              </a:highlight>
              <a:ea typeface="+mj-lt"/>
              <a:cs typeface="+mj-lt"/>
            </a:endParaRPr>
          </a:p>
          <a:p>
            <a:pPr algn="ctr">
              <a:lnSpc>
                <a:spcPct val="100000"/>
              </a:lnSpc>
              <a:spcBef>
                <a:spcPts val="0"/>
              </a:spcBef>
            </a:pPr>
            <a:r>
              <a:rPr lang="en-US" sz="2800" b="1">
                <a:solidFill>
                  <a:srgbClr val="000000"/>
                </a:solidFill>
                <a:highlight>
                  <a:srgbClr val="FFFF00"/>
                </a:highlight>
                <a:ea typeface="+mj-lt"/>
                <a:cs typeface="+mj-lt"/>
              </a:rPr>
              <a:t>(</a:t>
            </a:r>
            <a:r>
              <a:rPr lang="en-US" sz="2400" b="1">
                <a:solidFill>
                  <a:srgbClr val="000000"/>
                </a:solidFill>
                <a:highlight>
                  <a:srgbClr val="FFFF00"/>
                </a:highlight>
                <a:ea typeface="+mj-lt"/>
                <a:cs typeface="+mj-lt"/>
              </a:rPr>
              <a:t>254</a:t>
            </a:r>
            <a:r>
              <a:rPr lang="en-US" sz="2400" b="1">
                <a:highlight>
                  <a:srgbClr val="FFFF00"/>
                </a:highlight>
                <a:latin typeface="Calibri Light"/>
                <a:cs typeface="Calibri Light"/>
              </a:rPr>
              <a:t> from 9/8</a:t>
            </a:r>
            <a:r>
              <a:rPr lang="en-US" sz="2800" b="1">
                <a:highlight>
                  <a:srgbClr val="FFFF00"/>
                </a:highlight>
                <a:latin typeface="Calibri Light"/>
                <a:cs typeface="Calibri Light"/>
              </a:rPr>
              <a:t>)</a:t>
            </a:r>
            <a:r>
              <a:rPr lang="en-US" sz="2800" b="1">
                <a:solidFill>
                  <a:srgbClr val="000000"/>
                </a:solidFill>
                <a:highlight>
                  <a:srgbClr val="FFFF00"/>
                </a:highlight>
                <a:latin typeface="Calibri"/>
                <a:cs typeface="Calibri"/>
              </a:rPr>
              <a:t> </a:t>
            </a:r>
            <a:r>
              <a:rPr lang="en-US" sz="2800" b="1">
                <a:solidFill>
                  <a:srgbClr val="FF0000"/>
                </a:solidFill>
                <a:latin typeface="Calibri"/>
                <a:cs typeface="Calibri"/>
              </a:rPr>
              <a:t> </a:t>
            </a:r>
            <a:r>
              <a:rPr lang="en-US" sz="2800" b="1">
                <a:latin typeface="Calibri"/>
                <a:cs typeface="Calibri"/>
              </a:rPr>
              <a:t>total deaths =5</a:t>
            </a:r>
            <a:r>
              <a:rPr lang="en-US" sz="2800" b="1">
                <a:solidFill>
                  <a:srgbClr val="FF0000"/>
                </a:solidFill>
                <a:latin typeface="Calibri"/>
                <a:cs typeface="Calibri"/>
              </a:rPr>
              <a:t> </a:t>
            </a:r>
            <a:br>
              <a:rPr lang="en-US" sz="2800" b="1">
                <a:latin typeface="Calibri"/>
                <a:cs typeface="Calibri"/>
              </a:rPr>
            </a:br>
            <a:r>
              <a:rPr lang="en-US" sz="2800" b="1">
                <a:solidFill>
                  <a:srgbClr val="FF0000"/>
                </a:solidFill>
                <a:latin typeface="Calibri"/>
                <a:cs typeface="Calibri"/>
              </a:rPr>
              <a:t>94 % </a:t>
            </a:r>
            <a:r>
              <a:rPr lang="en-US" sz="2800" b="1">
                <a:latin typeface="Calibri"/>
                <a:cs typeface="Calibri"/>
              </a:rPr>
              <a:t>COVID-19 +</a:t>
            </a:r>
            <a:r>
              <a:rPr lang="en-US" sz="2800" b="1">
                <a:solidFill>
                  <a:srgbClr val="FF0000"/>
                </a:solidFill>
                <a:latin typeface="Calibri"/>
                <a:cs typeface="Calibri"/>
              </a:rPr>
              <a:t> </a:t>
            </a:r>
            <a:r>
              <a:rPr lang="en-US" sz="2800" b="1">
                <a:latin typeface="Calibri"/>
                <a:cs typeface="Calibri"/>
              </a:rPr>
              <a:t>(</a:t>
            </a:r>
            <a:r>
              <a:rPr lang="en-US" sz="2400" b="1">
                <a:latin typeface="Calibri"/>
                <a:cs typeface="Calibri"/>
              </a:rPr>
              <a:t>by diagnostic, antibody or both)</a:t>
            </a:r>
            <a:endParaRPr lang="en-US" sz="2400">
              <a:cs typeface="Calibri Light"/>
            </a:endParaRPr>
          </a:p>
        </p:txBody>
      </p:sp>
      <p:sp>
        <p:nvSpPr>
          <p:cNvPr id="3" name="Text Placeholder 2">
            <a:extLst>
              <a:ext uri="{FF2B5EF4-FFF2-40B4-BE49-F238E27FC236}">
                <a16:creationId xmlns:a16="http://schemas.microsoft.com/office/drawing/2014/main" id="{25334CF1-03C0-43F5-AF1A-4FA3BCB8E578}"/>
              </a:ext>
            </a:extLst>
          </p:cNvPr>
          <p:cNvSpPr>
            <a:spLocks noGrp="1"/>
          </p:cNvSpPr>
          <p:nvPr>
            <p:ph type="body" idx="1"/>
          </p:nvPr>
        </p:nvSpPr>
        <p:spPr/>
        <p:txBody>
          <a:bodyPr>
            <a:normAutofit/>
          </a:bodyPr>
          <a:lstStyle/>
          <a:p>
            <a:r>
              <a:rPr lang="en-US">
                <a:ea typeface="+mn-lt"/>
                <a:cs typeface="+mn-lt"/>
              </a:rPr>
              <a:t>Age of Cases </a:t>
            </a:r>
            <a:endParaRPr lang="en-US" b="0">
              <a:cs typeface="Calibri"/>
            </a:endParaRPr>
          </a:p>
        </p:txBody>
      </p:sp>
      <p:graphicFrame>
        <p:nvGraphicFramePr>
          <p:cNvPr id="8" name="Content Placeholder 7">
            <a:extLst>
              <a:ext uri="{FF2B5EF4-FFF2-40B4-BE49-F238E27FC236}">
                <a16:creationId xmlns:a16="http://schemas.microsoft.com/office/drawing/2014/main" id="{B54976AD-366B-4C01-8E32-11EF2CE19C3C}"/>
              </a:ext>
            </a:extLst>
          </p:cNvPr>
          <p:cNvGraphicFramePr>
            <a:graphicFrameLocks noGrp="1"/>
          </p:cNvGraphicFramePr>
          <p:nvPr>
            <p:ph sz="half" idx="2"/>
            <p:extLst>
              <p:ext uri="{D42A27DB-BD31-4B8C-83A1-F6EECF244321}">
                <p14:modId xmlns:p14="http://schemas.microsoft.com/office/powerpoint/2010/main" val="1440453723"/>
              </p:ext>
            </p:extLst>
          </p:nvPr>
        </p:nvGraphicFramePr>
        <p:xfrm>
          <a:off x="839788" y="2505075"/>
          <a:ext cx="5157786" cy="3853290"/>
        </p:xfrm>
        <a:graphic>
          <a:graphicData uri="http://schemas.openxmlformats.org/drawingml/2006/table">
            <a:tbl>
              <a:tblPr firstRow="1" bandRow="1">
                <a:tableStyleId>{5C22544A-7EE6-4342-B048-85BDC9FD1C3A}</a:tableStyleId>
              </a:tblPr>
              <a:tblGrid>
                <a:gridCol w="2578893">
                  <a:extLst>
                    <a:ext uri="{9D8B030D-6E8A-4147-A177-3AD203B41FA5}">
                      <a16:colId xmlns:a16="http://schemas.microsoft.com/office/drawing/2014/main" val="399365569"/>
                    </a:ext>
                  </a:extLst>
                </a:gridCol>
                <a:gridCol w="2578893">
                  <a:extLst>
                    <a:ext uri="{9D8B030D-6E8A-4147-A177-3AD203B41FA5}">
                      <a16:colId xmlns:a16="http://schemas.microsoft.com/office/drawing/2014/main" val="2910409897"/>
                    </a:ext>
                  </a:extLst>
                </a:gridCol>
              </a:tblGrid>
              <a:tr h="550470">
                <a:tc>
                  <a:txBody>
                    <a:bodyPr/>
                    <a:lstStyle/>
                    <a:p>
                      <a:r>
                        <a:rPr lang="en-US">
                          <a:effectLst/>
                        </a:rPr>
                        <a:t>Age </a:t>
                      </a:r>
                    </a:p>
                  </a:txBody>
                  <a:tcPr marL="47625" marR="47625" marT="38100" marB="38100" anchor="ctr"/>
                </a:tc>
                <a:tc>
                  <a:txBody>
                    <a:bodyPr/>
                    <a:lstStyle/>
                    <a:p>
                      <a:r>
                        <a:rPr lang="en-US">
                          <a:effectLst/>
                        </a:rPr>
                        <a:t>Percent of Cases </a:t>
                      </a:r>
                    </a:p>
                  </a:txBody>
                  <a:tcPr marL="47625" marR="47625" marT="38100" marB="38100" anchor="ctr"/>
                </a:tc>
                <a:extLst>
                  <a:ext uri="{0D108BD9-81ED-4DB2-BD59-A6C34878D82A}">
                    <a16:rowId xmlns:a16="http://schemas.microsoft.com/office/drawing/2014/main" val="3615984153"/>
                  </a:ext>
                </a:extLst>
              </a:tr>
              <a:tr h="550470">
                <a:tc>
                  <a:txBody>
                    <a:bodyPr/>
                    <a:lstStyle/>
                    <a:p>
                      <a:r>
                        <a:rPr lang="en-US">
                          <a:effectLst/>
                        </a:rPr>
                        <a:t>&lt;1 </a:t>
                      </a:r>
                    </a:p>
                  </a:txBody>
                  <a:tcPr marL="47625" marR="47625" marT="38100" marB="38100" anchor="ctr"/>
                </a:tc>
                <a:tc>
                  <a:txBody>
                    <a:bodyPr/>
                    <a:lstStyle/>
                    <a:p>
                      <a:r>
                        <a:rPr lang="en-US">
                          <a:effectLst/>
                        </a:rPr>
                        <a:t>7% </a:t>
                      </a:r>
                    </a:p>
                  </a:txBody>
                  <a:tcPr marL="47625" marR="47625" marT="38100" marB="38100" anchor="ctr"/>
                </a:tc>
                <a:extLst>
                  <a:ext uri="{0D108BD9-81ED-4DB2-BD59-A6C34878D82A}">
                    <a16:rowId xmlns:a16="http://schemas.microsoft.com/office/drawing/2014/main" val="1316026933"/>
                  </a:ext>
                </a:extLst>
              </a:tr>
              <a:tr h="550470">
                <a:tc>
                  <a:txBody>
                    <a:bodyPr/>
                    <a:lstStyle/>
                    <a:p>
                      <a:r>
                        <a:rPr lang="en-US">
                          <a:effectLst/>
                        </a:rPr>
                        <a:t>1-4 </a:t>
                      </a:r>
                    </a:p>
                  </a:txBody>
                  <a:tcPr marL="47625" marR="47625" marT="38100" marB="38100" anchor="ctr"/>
                </a:tc>
                <a:tc>
                  <a:txBody>
                    <a:bodyPr/>
                    <a:lstStyle/>
                    <a:p>
                      <a:r>
                        <a:rPr lang="en-US">
                          <a:effectLst/>
                        </a:rPr>
                        <a:t>25% </a:t>
                      </a:r>
                    </a:p>
                  </a:txBody>
                  <a:tcPr marL="47625" marR="47625" marT="38100" marB="38100" anchor="ctr"/>
                </a:tc>
                <a:extLst>
                  <a:ext uri="{0D108BD9-81ED-4DB2-BD59-A6C34878D82A}">
                    <a16:rowId xmlns:a16="http://schemas.microsoft.com/office/drawing/2014/main" val="806858369"/>
                  </a:ext>
                </a:extLst>
              </a:tr>
              <a:tr h="550470">
                <a:tc>
                  <a:txBody>
                    <a:bodyPr/>
                    <a:lstStyle/>
                    <a:p>
                      <a:r>
                        <a:rPr lang="en-US">
                          <a:effectLst/>
                        </a:rPr>
                        <a:t>5-9 </a:t>
                      </a:r>
                    </a:p>
                  </a:txBody>
                  <a:tcPr marL="47625" marR="47625" marT="38100" marB="38100" anchor="ctr"/>
                </a:tc>
                <a:tc>
                  <a:txBody>
                    <a:bodyPr/>
                    <a:lstStyle/>
                    <a:p>
                      <a:r>
                        <a:rPr lang="en-US">
                          <a:effectLst/>
                        </a:rPr>
                        <a:t>29% </a:t>
                      </a:r>
                    </a:p>
                  </a:txBody>
                  <a:tcPr marL="47625" marR="47625" marT="38100" marB="38100" anchor="ctr"/>
                </a:tc>
                <a:extLst>
                  <a:ext uri="{0D108BD9-81ED-4DB2-BD59-A6C34878D82A}">
                    <a16:rowId xmlns:a16="http://schemas.microsoft.com/office/drawing/2014/main" val="1689307477"/>
                  </a:ext>
                </a:extLst>
              </a:tr>
              <a:tr h="550470">
                <a:tc>
                  <a:txBody>
                    <a:bodyPr/>
                    <a:lstStyle/>
                    <a:p>
                      <a:r>
                        <a:rPr lang="en-US">
                          <a:effectLst/>
                        </a:rPr>
                        <a:t>10-14 </a:t>
                      </a:r>
                    </a:p>
                  </a:txBody>
                  <a:tcPr marL="47625" marR="47625" marT="38100" marB="38100" anchor="ctr"/>
                </a:tc>
                <a:tc>
                  <a:txBody>
                    <a:bodyPr/>
                    <a:lstStyle/>
                    <a:p>
                      <a:r>
                        <a:rPr lang="en-US">
                          <a:effectLst/>
                        </a:rPr>
                        <a:t>25% </a:t>
                      </a:r>
                    </a:p>
                  </a:txBody>
                  <a:tcPr marL="47625" marR="47625" marT="38100" marB="38100" anchor="ctr"/>
                </a:tc>
                <a:extLst>
                  <a:ext uri="{0D108BD9-81ED-4DB2-BD59-A6C34878D82A}">
                    <a16:rowId xmlns:a16="http://schemas.microsoft.com/office/drawing/2014/main" val="3998975767"/>
                  </a:ext>
                </a:extLst>
              </a:tr>
              <a:tr h="550470">
                <a:tc>
                  <a:txBody>
                    <a:bodyPr/>
                    <a:lstStyle/>
                    <a:p>
                      <a:r>
                        <a:rPr lang="en-US">
                          <a:effectLst/>
                        </a:rPr>
                        <a:t>15-19 </a:t>
                      </a:r>
                    </a:p>
                  </a:txBody>
                  <a:tcPr marL="47625" marR="47625" marT="38100" marB="38100" anchor="ctr"/>
                </a:tc>
                <a:tc>
                  <a:txBody>
                    <a:bodyPr/>
                    <a:lstStyle/>
                    <a:p>
                      <a:r>
                        <a:rPr lang="en-US">
                          <a:effectLst/>
                        </a:rPr>
                        <a:t>13% </a:t>
                      </a:r>
                    </a:p>
                  </a:txBody>
                  <a:tcPr marL="47625" marR="47625" marT="38100" marB="38100" anchor="ctr"/>
                </a:tc>
                <a:extLst>
                  <a:ext uri="{0D108BD9-81ED-4DB2-BD59-A6C34878D82A}">
                    <a16:rowId xmlns:a16="http://schemas.microsoft.com/office/drawing/2014/main" val="709383807"/>
                  </a:ext>
                </a:extLst>
              </a:tr>
              <a:tr h="550470">
                <a:tc>
                  <a:txBody>
                    <a:bodyPr/>
                    <a:lstStyle/>
                    <a:p>
                      <a:r>
                        <a:rPr lang="en-US">
                          <a:effectLst/>
                        </a:rPr>
                        <a:t>20-21 </a:t>
                      </a:r>
                    </a:p>
                  </a:txBody>
                  <a:tcPr marL="47625" marR="47625" marT="38100" marB="38100" anchor="ctr"/>
                </a:tc>
                <a:tc>
                  <a:txBody>
                    <a:bodyPr/>
                    <a:lstStyle/>
                    <a:p>
                      <a:r>
                        <a:rPr lang="en-US">
                          <a:effectLst/>
                        </a:rPr>
                        <a:t>3% </a:t>
                      </a:r>
                    </a:p>
                  </a:txBody>
                  <a:tcPr marL="47625" marR="47625" marT="38100" marB="38100" anchor="ctr"/>
                </a:tc>
                <a:extLst>
                  <a:ext uri="{0D108BD9-81ED-4DB2-BD59-A6C34878D82A}">
                    <a16:rowId xmlns:a16="http://schemas.microsoft.com/office/drawing/2014/main" val="508616395"/>
                  </a:ext>
                </a:extLst>
              </a:tr>
            </a:tbl>
          </a:graphicData>
        </a:graphic>
      </p:graphicFrame>
      <p:sp>
        <p:nvSpPr>
          <p:cNvPr id="5" name="Text Placeholder 4">
            <a:extLst>
              <a:ext uri="{FF2B5EF4-FFF2-40B4-BE49-F238E27FC236}">
                <a16:creationId xmlns:a16="http://schemas.microsoft.com/office/drawing/2014/main" id="{E5CFF825-A49F-4309-AF27-DFCD2D196F44}"/>
              </a:ext>
            </a:extLst>
          </p:cNvPr>
          <p:cNvSpPr>
            <a:spLocks noGrp="1"/>
          </p:cNvSpPr>
          <p:nvPr>
            <p:ph type="body" sz="quarter" idx="3"/>
          </p:nvPr>
        </p:nvSpPr>
        <p:spPr/>
        <p:txBody>
          <a:bodyPr vert="horz" lIns="91440" tIns="45720" rIns="91440" bIns="45720" rtlCol="0" anchor="b">
            <a:noAutofit/>
          </a:bodyPr>
          <a:lstStyle/>
          <a:p>
            <a:endParaRPr lang="en-US">
              <a:ea typeface="+mn-lt"/>
              <a:cs typeface="+mn-lt"/>
            </a:endParaRPr>
          </a:p>
          <a:p>
            <a:r>
              <a:rPr lang="en-US">
                <a:ea typeface="+mn-lt"/>
                <a:cs typeface="+mn-lt"/>
              </a:rPr>
              <a:t>Race and Ethnicity of Cases</a:t>
            </a:r>
            <a:endParaRPr lang="en-US" b="0">
              <a:cs typeface="Calibri"/>
            </a:endParaRPr>
          </a:p>
        </p:txBody>
      </p:sp>
      <p:graphicFrame>
        <p:nvGraphicFramePr>
          <p:cNvPr id="10" name="Content Placeholder 9">
            <a:extLst>
              <a:ext uri="{FF2B5EF4-FFF2-40B4-BE49-F238E27FC236}">
                <a16:creationId xmlns:a16="http://schemas.microsoft.com/office/drawing/2014/main" id="{42B98639-EE66-4DF9-89DF-48406E0444AC}"/>
              </a:ext>
            </a:extLst>
          </p:cNvPr>
          <p:cNvGraphicFramePr>
            <a:graphicFrameLocks noGrp="1"/>
          </p:cNvGraphicFramePr>
          <p:nvPr>
            <p:ph sz="quarter" idx="4"/>
            <p:extLst>
              <p:ext uri="{D42A27DB-BD31-4B8C-83A1-F6EECF244321}">
                <p14:modId xmlns:p14="http://schemas.microsoft.com/office/powerpoint/2010/main" val="2961614561"/>
              </p:ext>
            </p:extLst>
          </p:nvPr>
        </p:nvGraphicFramePr>
        <p:xfrm>
          <a:off x="6172200" y="2505075"/>
          <a:ext cx="5183188" cy="3861948"/>
        </p:xfrm>
        <a:graphic>
          <a:graphicData uri="http://schemas.openxmlformats.org/drawingml/2006/table">
            <a:tbl>
              <a:tblPr firstRow="1" bandRow="1">
                <a:tableStyleId>{5C22544A-7EE6-4342-B048-85BDC9FD1C3A}</a:tableStyleId>
              </a:tblPr>
              <a:tblGrid>
                <a:gridCol w="2591594">
                  <a:extLst>
                    <a:ext uri="{9D8B030D-6E8A-4147-A177-3AD203B41FA5}">
                      <a16:colId xmlns:a16="http://schemas.microsoft.com/office/drawing/2014/main" val="2471256220"/>
                    </a:ext>
                  </a:extLst>
                </a:gridCol>
                <a:gridCol w="2591594">
                  <a:extLst>
                    <a:ext uri="{9D8B030D-6E8A-4147-A177-3AD203B41FA5}">
                      <a16:colId xmlns:a16="http://schemas.microsoft.com/office/drawing/2014/main" val="1056430747"/>
                    </a:ext>
                  </a:extLst>
                </a:gridCol>
              </a:tblGrid>
              <a:tr h="643658">
                <a:tc>
                  <a:txBody>
                    <a:bodyPr/>
                    <a:lstStyle/>
                    <a:p>
                      <a:r>
                        <a:rPr lang="en-US">
                          <a:effectLst/>
                        </a:rPr>
                        <a:t>Race </a:t>
                      </a:r>
                    </a:p>
                  </a:txBody>
                  <a:tcPr marL="47625" marR="47625" marT="38100" marB="38100" anchor="ctr"/>
                </a:tc>
                <a:tc>
                  <a:txBody>
                    <a:bodyPr/>
                    <a:lstStyle/>
                    <a:p>
                      <a:r>
                        <a:rPr lang="en-US">
                          <a:effectLst/>
                        </a:rPr>
                        <a:t>Percent of Cases </a:t>
                      </a:r>
                    </a:p>
                  </a:txBody>
                  <a:tcPr marL="47625" marR="47625" marT="38100" marB="38100" anchor="ctr"/>
                </a:tc>
                <a:extLst>
                  <a:ext uri="{0D108BD9-81ED-4DB2-BD59-A6C34878D82A}">
                    <a16:rowId xmlns:a16="http://schemas.microsoft.com/office/drawing/2014/main" val="3943345893"/>
                  </a:ext>
                </a:extLst>
              </a:tr>
              <a:tr h="643658">
                <a:tc>
                  <a:txBody>
                    <a:bodyPr/>
                    <a:lstStyle/>
                    <a:p>
                      <a:r>
                        <a:rPr lang="en-US">
                          <a:effectLst/>
                        </a:rPr>
                        <a:t>White </a:t>
                      </a:r>
                    </a:p>
                  </a:txBody>
                  <a:tcPr marL="47625" marR="47625" marT="38100" marB="38100" anchor="ctr"/>
                </a:tc>
                <a:tc>
                  <a:txBody>
                    <a:bodyPr/>
                    <a:lstStyle/>
                    <a:p>
                      <a:r>
                        <a:rPr lang="en-US">
                          <a:effectLst/>
                        </a:rPr>
                        <a:t>21% </a:t>
                      </a:r>
                    </a:p>
                  </a:txBody>
                  <a:tcPr marL="47625" marR="47625" marT="38100" marB="38100" anchor="ctr"/>
                </a:tc>
                <a:extLst>
                  <a:ext uri="{0D108BD9-81ED-4DB2-BD59-A6C34878D82A}">
                    <a16:rowId xmlns:a16="http://schemas.microsoft.com/office/drawing/2014/main" val="691102878"/>
                  </a:ext>
                </a:extLst>
              </a:tr>
              <a:tr h="643658">
                <a:tc>
                  <a:txBody>
                    <a:bodyPr/>
                    <a:lstStyle/>
                    <a:p>
                      <a:r>
                        <a:rPr lang="en-US">
                          <a:effectLst/>
                        </a:rPr>
                        <a:t>Black </a:t>
                      </a:r>
                    </a:p>
                  </a:txBody>
                  <a:tcPr marL="47625" marR="47625" marT="38100" marB="38100" anchor="ctr"/>
                </a:tc>
                <a:tc>
                  <a:txBody>
                    <a:bodyPr/>
                    <a:lstStyle/>
                    <a:p>
                      <a:r>
                        <a:rPr lang="en-US">
                          <a:effectLst/>
                        </a:rPr>
                        <a:t>31% </a:t>
                      </a:r>
                    </a:p>
                  </a:txBody>
                  <a:tcPr marL="47625" marR="47625" marT="38100" marB="38100" anchor="ctr"/>
                </a:tc>
                <a:extLst>
                  <a:ext uri="{0D108BD9-81ED-4DB2-BD59-A6C34878D82A}">
                    <a16:rowId xmlns:a16="http://schemas.microsoft.com/office/drawing/2014/main" val="3828177010"/>
                  </a:ext>
                </a:extLst>
              </a:tr>
              <a:tr h="643658">
                <a:tc>
                  <a:txBody>
                    <a:bodyPr/>
                    <a:lstStyle/>
                    <a:p>
                      <a:r>
                        <a:rPr lang="en-US">
                          <a:effectLst/>
                        </a:rPr>
                        <a:t>Other  </a:t>
                      </a:r>
                    </a:p>
                  </a:txBody>
                  <a:tcPr marL="47625" marR="47625" marT="38100" marB="38100" anchor="ctr"/>
                </a:tc>
                <a:tc>
                  <a:txBody>
                    <a:bodyPr/>
                    <a:lstStyle/>
                    <a:p>
                      <a:r>
                        <a:rPr lang="en-US">
                          <a:effectLst/>
                        </a:rPr>
                        <a:t>19% </a:t>
                      </a:r>
                    </a:p>
                  </a:txBody>
                  <a:tcPr marL="47625" marR="47625" marT="38100" marB="38100" anchor="ctr"/>
                </a:tc>
                <a:extLst>
                  <a:ext uri="{0D108BD9-81ED-4DB2-BD59-A6C34878D82A}">
                    <a16:rowId xmlns:a16="http://schemas.microsoft.com/office/drawing/2014/main" val="2222962150"/>
                  </a:ext>
                </a:extLst>
              </a:tr>
              <a:tr h="643658">
                <a:tc>
                  <a:txBody>
                    <a:bodyPr/>
                    <a:lstStyle/>
                    <a:p>
                      <a:r>
                        <a:rPr lang="en-US">
                          <a:effectLst/>
                        </a:rPr>
                        <a:t>Asian </a:t>
                      </a:r>
                    </a:p>
                  </a:txBody>
                  <a:tcPr marL="47625" marR="47625" marT="38100" marB="38100" anchor="ctr"/>
                </a:tc>
                <a:tc>
                  <a:txBody>
                    <a:bodyPr/>
                    <a:lstStyle/>
                    <a:p>
                      <a:r>
                        <a:rPr lang="en-US">
                          <a:effectLst/>
                        </a:rPr>
                        <a:t>3% </a:t>
                      </a:r>
                    </a:p>
                  </a:txBody>
                  <a:tcPr marL="47625" marR="47625" marT="38100" marB="38100" anchor="ctr"/>
                </a:tc>
                <a:extLst>
                  <a:ext uri="{0D108BD9-81ED-4DB2-BD59-A6C34878D82A}">
                    <a16:rowId xmlns:a16="http://schemas.microsoft.com/office/drawing/2014/main" val="1103560292"/>
                  </a:ext>
                </a:extLst>
              </a:tr>
              <a:tr h="643658">
                <a:tc>
                  <a:txBody>
                    <a:bodyPr/>
                    <a:lstStyle/>
                    <a:p>
                      <a:r>
                        <a:rPr lang="en-US">
                          <a:effectLst/>
                        </a:rPr>
                        <a:t>Unknown </a:t>
                      </a:r>
                    </a:p>
                  </a:txBody>
                  <a:tcPr marL="47625" marR="47625" marT="38100" marB="38100" anchor="ctr"/>
                </a:tc>
                <a:tc>
                  <a:txBody>
                    <a:bodyPr/>
                    <a:lstStyle/>
                    <a:p>
                      <a:r>
                        <a:rPr lang="en-US">
                          <a:effectLst/>
                        </a:rPr>
                        <a:t>25% </a:t>
                      </a:r>
                    </a:p>
                  </a:txBody>
                  <a:tcPr marL="47625" marR="47625" marT="38100" marB="38100" anchor="ctr"/>
                </a:tc>
                <a:extLst>
                  <a:ext uri="{0D108BD9-81ED-4DB2-BD59-A6C34878D82A}">
                    <a16:rowId xmlns:a16="http://schemas.microsoft.com/office/drawing/2014/main" val="2821387670"/>
                  </a:ext>
                </a:extLst>
              </a:tr>
            </a:tbl>
          </a:graphicData>
        </a:graphic>
      </p:graphicFrame>
    </p:spTree>
    <p:extLst>
      <p:ext uri="{BB962C8B-B14F-4D97-AF65-F5344CB8AC3E}">
        <p14:creationId xmlns:p14="http://schemas.microsoft.com/office/powerpoint/2010/main" val="2497476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0808EC-147D-4D1C-BB84-A3F50FAA475D}"/>
              </a:ext>
            </a:extLst>
          </p:cNvPr>
          <p:cNvSpPr txBox="1"/>
          <p:nvPr/>
        </p:nvSpPr>
        <p:spPr>
          <a:xfrm>
            <a:off x="95295" y="91787"/>
            <a:ext cx="1188500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lora"/>
              </a:rPr>
              <a:t>9/15/2020  COVID-19 –</a:t>
            </a:r>
            <a:r>
              <a:rPr lang="en-US" sz="2400" b="1">
                <a:latin typeface="Georgia"/>
              </a:rPr>
              <a:t>Tri-state travel advisory, </a:t>
            </a:r>
            <a:r>
              <a:rPr lang="en-US" sz="2400">
                <a:latin typeface="Georgia"/>
              </a:rPr>
              <a:t>29 states/ territories must quarantine. </a:t>
            </a:r>
            <a:endParaRPr lang="en-US" sz="2400">
              <a:latin typeface="Georgia"/>
              <a:ea typeface="+mn-lt"/>
              <a:cs typeface="+mn-lt"/>
            </a:endParaRPr>
          </a:p>
          <a:p>
            <a:pPr marL="342900" indent="-342900">
              <a:buFont typeface="Arial"/>
              <a:buChar char="•"/>
            </a:pPr>
            <a:r>
              <a:rPr lang="en-US" sz="2400">
                <a:ea typeface="+mn-lt"/>
                <a:cs typeface="+mn-lt"/>
              </a:rPr>
              <a:t>California, Hawaii, Maryland, Minnesota, Nevada, and Ohio were removed from the list</a:t>
            </a:r>
            <a:endParaRPr lang="en-US" sz="2400">
              <a:cs typeface="Calibri" panose="020F0502020204030204"/>
            </a:endParaRPr>
          </a:p>
          <a:p>
            <a:pPr marL="285750" indent="-285750">
              <a:buFont typeface="Arial"/>
              <a:buChar char="•"/>
            </a:pPr>
            <a:r>
              <a:rPr lang="en-US" sz="2400">
                <a:latin typeface="Georgia"/>
              </a:rPr>
              <a:t>Puerto Rico is back on the list</a:t>
            </a:r>
            <a:endParaRPr lang="en-US" sz="2400">
              <a:highlight>
                <a:srgbClr val="FFFF00"/>
              </a:highlight>
              <a:latin typeface="Calibri"/>
              <a:ea typeface="+mn-lt"/>
              <a:cs typeface="+mn-lt"/>
            </a:endParaRPr>
          </a:p>
          <a:p>
            <a:pPr algn="ctr"/>
            <a:endParaRPr lang="en-US" sz="2400">
              <a:latin typeface="lora"/>
              <a:cs typeface="Calibri" panose="020F0502020204030204"/>
            </a:endParaRPr>
          </a:p>
          <a:p>
            <a:endParaRPr lang="en-US" sz="1400">
              <a:latin typeface="lora"/>
            </a:endParaRPr>
          </a:p>
          <a:p>
            <a:endParaRPr lang="en-US" sz="1400">
              <a:latin typeface="lora"/>
            </a:endParaRPr>
          </a:p>
          <a:p>
            <a:endParaRPr lang="en-US" sz="1400">
              <a:latin typeface="lora"/>
            </a:endParaRPr>
          </a:p>
          <a:p>
            <a:pPr>
              <a:buFont typeface="Arial"/>
              <a:buChar char="•"/>
            </a:pPr>
            <a:endParaRPr lang="en-US"/>
          </a:p>
        </p:txBody>
      </p:sp>
      <p:sp>
        <p:nvSpPr>
          <p:cNvPr id="4" name="TextBox 3">
            <a:extLst>
              <a:ext uri="{FF2B5EF4-FFF2-40B4-BE49-F238E27FC236}">
                <a16:creationId xmlns:a16="http://schemas.microsoft.com/office/drawing/2014/main" id="{020CEDAE-102C-4057-ABED-22E475302DA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a:latin typeface="Georgia"/>
            </a:endParaRPr>
          </a:p>
        </p:txBody>
      </p:sp>
      <p:pic>
        <p:nvPicPr>
          <p:cNvPr id="3" name="Picture 4" descr="A close up of a map&#10;&#10;Description automatically generated">
            <a:extLst>
              <a:ext uri="{FF2B5EF4-FFF2-40B4-BE49-F238E27FC236}">
                <a16:creationId xmlns:a16="http://schemas.microsoft.com/office/drawing/2014/main" id="{95FD5A85-78ED-4EA4-9531-5AA3AC0F96D7}"/>
              </a:ext>
            </a:extLst>
          </p:cNvPr>
          <p:cNvPicPr>
            <a:picLocks noChangeAspect="1"/>
          </p:cNvPicPr>
          <p:nvPr/>
        </p:nvPicPr>
        <p:blipFill>
          <a:blip r:embed="rId2"/>
          <a:stretch>
            <a:fillRect/>
          </a:stretch>
        </p:blipFill>
        <p:spPr>
          <a:xfrm>
            <a:off x="524741" y="1808884"/>
            <a:ext cx="10969336" cy="4954731"/>
          </a:xfrm>
          <a:prstGeom prst="rect">
            <a:avLst/>
          </a:prstGeom>
        </p:spPr>
      </p:pic>
    </p:spTree>
    <p:extLst>
      <p:ext uri="{BB962C8B-B14F-4D97-AF65-F5344CB8AC3E}">
        <p14:creationId xmlns:p14="http://schemas.microsoft.com/office/powerpoint/2010/main" val="3595434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3B24-A184-4AA2-B181-11704AD7203C}"/>
              </a:ext>
            </a:extLst>
          </p:cNvPr>
          <p:cNvSpPr>
            <a:spLocks noGrp="1"/>
          </p:cNvSpPr>
          <p:nvPr>
            <p:ph type="title"/>
          </p:nvPr>
        </p:nvSpPr>
        <p:spPr>
          <a:xfrm>
            <a:off x="146392" y="542557"/>
            <a:ext cx="11817473" cy="1297685"/>
          </a:xfrm>
        </p:spPr>
        <p:txBody>
          <a:bodyPr vert="horz" lIns="91440" tIns="45720" rIns="91440" bIns="45720" rtlCol="0" anchor="ctr">
            <a:noAutofit/>
          </a:bodyPr>
          <a:lstStyle/>
          <a:p>
            <a:pPr algn="ctr"/>
            <a:br>
              <a:rPr lang="en-US" sz="2400">
                <a:latin typeface="Calibri"/>
                <a:cs typeface="Calibri"/>
              </a:rPr>
            </a:br>
            <a:br>
              <a:rPr lang="en-US" sz="2400">
                <a:latin typeface="Calibri"/>
                <a:cs typeface="Calibri"/>
              </a:rPr>
            </a:br>
            <a:r>
              <a:rPr lang="en-US" sz="2400">
                <a:latin typeface="Calibri"/>
                <a:cs typeface="Calibri"/>
              </a:rPr>
              <a:t>Returning to NYS after travel from the affected states </a:t>
            </a:r>
            <a:r>
              <a:rPr lang="en-US" sz="2400" b="1">
                <a:latin typeface="Calibri"/>
                <a:cs typeface="Calibri"/>
              </a:rPr>
              <a:t> must quarantine for 14 days</a:t>
            </a:r>
            <a:br>
              <a:rPr lang="en-US" sz="2400" b="1">
                <a:latin typeface="Calibri"/>
                <a:cs typeface="Calibri"/>
              </a:rPr>
            </a:br>
            <a:br>
              <a:rPr lang="en-US" sz="2400" b="1">
                <a:latin typeface="Calibri"/>
                <a:cs typeface="Calibri"/>
              </a:rPr>
            </a:br>
            <a:r>
              <a:rPr lang="en-US" sz="2400">
                <a:latin typeface="Calibri"/>
                <a:cs typeface="Calibri"/>
              </a:rPr>
              <a:t>Essential staff must get tested </a:t>
            </a:r>
            <a:r>
              <a:rPr lang="en-US" sz="2400" b="1">
                <a:latin typeface="Calibri"/>
                <a:cs typeface="Calibri"/>
              </a:rPr>
              <a:t>within 24-hours </a:t>
            </a:r>
            <a:r>
              <a:rPr lang="en-US" sz="2400">
                <a:latin typeface="Calibri"/>
                <a:cs typeface="Calibri"/>
              </a:rPr>
              <a:t>of return to NY and have a Negative result </a:t>
            </a:r>
            <a:r>
              <a:rPr lang="en-US" sz="2400" b="1">
                <a:latin typeface="Calibri"/>
                <a:cs typeface="Calibri"/>
              </a:rPr>
              <a:t>BEFORE </a:t>
            </a:r>
            <a:r>
              <a:rPr lang="en-US" sz="2400">
                <a:latin typeface="Calibri"/>
                <a:cs typeface="Calibri"/>
              </a:rPr>
              <a:t>they are allowed to return to Work</a:t>
            </a:r>
            <a:br>
              <a:rPr lang="en-US" sz="2400">
                <a:latin typeface="Calibri"/>
                <a:cs typeface="Calibri"/>
              </a:rPr>
            </a:br>
            <a:br>
              <a:rPr lang="en-US" sz="2400"/>
            </a:br>
            <a:r>
              <a:rPr lang="en-US" sz="2400" b="1">
                <a:latin typeface="Calibri"/>
                <a:cs typeface="Calibri"/>
              </a:rPr>
              <a:t>*Rapid COVID-19 tests are NOT available to staff due to limited supplies</a:t>
            </a:r>
            <a:br>
              <a:rPr lang="en-US" sz="2400">
                <a:latin typeface="Calibri Light"/>
                <a:cs typeface="Calibri Light"/>
              </a:rPr>
            </a:br>
            <a:br>
              <a:rPr lang="en-US" sz="2400">
                <a:latin typeface="Calibri"/>
                <a:cs typeface="Calibri"/>
              </a:rPr>
            </a:br>
            <a:endParaRPr lang="en-US" sz="2000" b="1">
              <a:ea typeface="+mj-lt"/>
              <a:cs typeface="+mj-lt"/>
            </a:endParaRPr>
          </a:p>
        </p:txBody>
      </p:sp>
      <p:sp>
        <p:nvSpPr>
          <p:cNvPr id="3" name="Content Placeholder 4">
            <a:extLst>
              <a:ext uri="{FF2B5EF4-FFF2-40B4-BE49-F238E27FC236}">
                <a16:creationId xmlns:a16="http://schemas.microsoft.com/office/drawing/2014/main" id="{5F9E5B25-3FCF-497D-A216-FF065BE98A57}"/>
              </a:ext>
            </a:extLst>
          </p:cNvPr>
          <p:cNvSpPr txBox="1">
            <a:spLocks/>
          </p:cNvSpPr>
          <p:nvPr/>
        </p:nvSpPr>
        <p:spPr>
          <a:xfrm>
            <a:off x="4193381" y="2144713"/>
            <a:ext cx="227647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cs typeface="Calibri"/>
            </a:endParaRPr>
          </a:p>
          <a:p>
            <a:endParaRPr lang="en-US">
              <a:cs typeface="Calibri"/>
            </a:endParaRPr>
          </a:p>
          <a:p>
            <a:endParaRPr lang="en-US">
              <a:cs typeface="Calibri"/>
            </a:endParaRPr>
          </a:p>
          <a:p>
            <a:endParaRPr lang="en-US">
              <a:cs typeface="Calibri"/>
            </a:endParaRPr>
          </a:p>
        </p:txBody>
      </p:sp>
      <p:sp>
        <p:nvSpPr>
          <p:cNvPr id="9" name="TextBox 8">
            <a:extLst>
              <a:ext uri="{FF2B5EF4-FFF2-40B4-BE49-F238E27FC236}">
                <a16:creationId xmlns:a16="http://schemas.microsoft.com/office/drawing/2014/main" id="{EBB4AF29-866E-4837-BBB6-623244019C6F}"/>
              </a:ext>
            </a:extLst>
          </p:cNvPr>
          <p:cNvSpPr txBox="1"/>
          <p:nvPr/>
        </p:nvSpPr>
        <p:spPr>
          <a:xfrm>
            <a:off x="272798" y="2794359"/>
            <a:ext cx="1110111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3285D"/>
                </a:solidFill>
                <a:latin typeface="Proxima Nova"/>
              </a:rPr>
              <a:t>"Exemptions for Essential Workers</a:t>
            </a:r>
          </a:p>
          <a:p>
            <a:r>
              <a:rPr lang="en-US">
                <a:latin typeface="inherit"/>
              </a:rPr>
              <a:t>Exceptions to the travel advisory are permitted for essential workers and are </a:t>
            </a:r>
            <a:r>
              <a:rPr lang="en-US" b="1">
                <a:latin typeface="inherit"/>
              </a:rPr>
              <a:t>limited </a:t>
            </a:r>
            <a:r>
              <a:rPr lang="en-US">
                <a:latin typeface="inherit"/>
              </a:rPr>
              <a:t>based on the duration of time in designated states, as well as the intended duration of time in New York. The Commissioner of Health may additionally grant an exemption to the travel advisory based upon extraordinary circumstances, which do not warrant quarantine, but may be subject to the terms and conditions applied to essential workers or terms and conditions otherwise imposed by the Commissioner in the interest of public health.</a:t>
            </a:r>
          </a:p>
          <a:p>
            <a:endParaRPr lang="en-US">
              <a:latin typeface="Segoe UI"/>
              <a:cs typeface="Segoe UI"/>
            </a:endParaRPr>
          </a:p>
          <a:p>
            <a:pPr marL="285750" indent="-285750">
              <a:buFont typeface="Arial"/>
              <a:buChar char="•"/>
            </a:pPr>
            <a:r>
              <a:rPr lang="en-US">
                <a:ea typeface="+mn-lt"/>
                <a:cs typeface="+mn-lt"/>
              </a:rPr>
              <a:t>Essential workers should seek </a:t>
            </a:r>
            <a:r>
              <a:rPr lang="en-US" b="1">
                <a:highlight>
                  <a:srgbClr val="FFFF00"/>
                </a:highlight>
                <a:ea typeface="+mn-lt"/>
                <a:cs typeface="+mn-lt"/>
              </a:rPr>
              <a:t>diagnostic testing for COVID-19 as soon as possible upon arrival (within 24 hours) </a:t>
            </a:r>
            <a:r>
              <a:rPr lang="en-US">
                <a:ea typeface="+mn-lt"/>
                <a:cs typeface="+mn-lt"/>
              </a:rPr>
              <a:t>to ensure they are not positive.</a:t>
            </a:r>
            <a:endParaRPr lang="en-US"/>
          </a:p>
          <a:p>
            <a:pPr marL="285750" indent="-285750">
              <a:buFont typeface="Arial"/>
              <a:buChar char="•"/>
            </a:pPr>
            <a:r>
              <a:rPr lang="en-US">
                <a:ea typeface="+mn-lt"/>
                <a:cs typeface="+mn-lt"/>
              </a:rPr>
              <a:t>Essential workers should monitor temperature and signs of symptoms, wear a face covering when in public, maintain social distancing, clean and disinfect workspaces for a minimum of 14 days.</a:t>
            </a:r>
            <a:endParaRPr lang="en-US"/>
          </a:p>
          <a:p>
            <a:pPr marL="285750" indent="-285750">
              <a:buFont typeface="Arial"/>
              <a:buChar char="•"/>
            </a:pPr>
            <a:r>
              <a:rPr lang="en-US">
                <a:ea typeface="+mn-lt"/>
                <a:cs typeface="+mn-lt"/>
              </a:rPr>
              <a:t>Essential workers, to the extent possible, are required to avoid extended periods in public, contact with strangers, and large congregate settings for a period of, at least, 14 days."</a:t>
            </a:r>
            <a:endParaRPr lang="en-US"/>
          </a:p>
          <a:p>
            <a:endParaRPr lang="en-US">
              <a:latin typeface="Calibri"/>
              <a:cs typeface="Calibri"/>
            </a:endParaRPr>
          </a:p>
          <a:p>
            <a:endParaRPr lang="en-US" u="sng">
              <a:latin typeface="Calibri"/>
              <a:cs typeface="Calibri"/>
            </a:endParaRPr>
          </a:p>
          <a:p>
            <a:endParaRPr lang="en-US">
              <a:latin typeface="Segoe UI"/>
              <a:cs typeface="Segoe UI"/>
            </a:endParaRPr>
          </a:p>
          <a:p>
            <a:endParaRPr lang="en-US">
              <a:latin typeface="Segoe UI"/>
              <a:cs typeface="Segoe UI"/>
            </a:endParaRPr>
          </a:p>
        </p:txBody>
      </p:sp>
    </p:spTree>
    <p:extLst>
      <p:ext uri="{BB962C8B-B14F-4D97-AF65-F5344CB8AC3E}">
        <p14:creationId xmlns:p14="http://schemas.microsoft.com/office/powerpoint/2010/main" val="146977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29E89-A4C2-4582-9343-9E0843603422}"/>
              </a:ext>
            </a:extLst>
          </p:cNvPr>
          <p:cNvSpPr txBox="1"/>
          <p:nvPr/>
        </p:nvSpPr>
        <p:spPr>
          <a:xfrm>
            <a:off x="660400" y="355600"/>
            <a:ext cx="11176000"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Light"/>
              </a:rPr>
              <a:t>UHB Health Care Workers/Employees returning to New York from the listed states must</a:t>
            </a:r>
            <a:r>
              <a:rPr lang="en-US" sz="2400">
                <a:latin typeface="Calibri Light"/>
              </a:rPr>
              <a:t>:</a:t>
            </a:r>
            <a:r>
              <a:rPr lang="en-US" sz="2400">
                <a:latin typeface="Calibri Light"/>
                <a:cs typeface="Calibri Light"/>
              </a:rPr>
              <a:t>​</a:t>
            </a:r>
            <a:br>
              <a:rPr lang="en-US" sz="2400">
                <a:latin typeface="Calibri Light"/>
                <a:cs typeface="Calibri Light"/>
              </a:rPr>
            </a:br>
            <a:r>
              <a:rPr lang="en-US" sz="2400">
                <a:latin typeface="Calibri Light"/>
                <a:cs typeface="Calibri Light"/>
              </a:rPr>
              <a:t>​</a:t>
            </a:r>
            <a:br>
              <a:rPr lang="en-US" sz="2400">
                <a:latin typeface="Calibri Light"/>
                <a:cs typeface="Calibri Light"/>
              </a:rPr>
            </a:br>
            <a:r>
              <a:rPr lang="en-US" sz="2400">
                <a:latin typeface="Calibri Light"/>
              </a:rPr>
              <a:t>a) Quarantine for 14 days in NYC </a:t>
            </a:r>
            <a:r>
              <a:rPr lang="en-US" sz="2400" b="1">
                <a:latin typeface="Calibri Light"/>
              </a:rPr>
              <a:t>OR </a:t>
            </a:r>
            <a:r>
              <a:rPr lang="en-US" sz="2400">
                <a:latin typeface="Calibri Light"/>
                <a:cs typeface="Calibri Light"/>
              </a:rPr>
              <a:t>​</a:t>
            </a:r>
            <a:br>
              <a:rPr lang="en-US" sz="2400">
                <a:latin typeface="Calibri Light"/>
                <a:cs typeface="Calibri Light"/>
              </a:rPr>
            </a:br>
            <a:r>
              <a:rPr lang="en-US" sz="2400">
                <a:latin typeface="Calibri Light"/>
                <a:cs typeface="Calibri Light"/>
              </a:rPr>
              <a:t>​</a:t>
            </a:r>
            <a:br>
              <a:rPr lang="en-US" sz="2400">
                <a:latin typeface="Calibri Light"/>
                <a:cs typeface="Calibri Light"/>
              </a:rPr>
            </a:br>
            <a:r>
              <a:rPr lang="en-US" sz="2400">
                <a:latin typeface="Calibri Light"/>
              </a:rPr>
              <a:t>b) Have a Negative COVID test (within 24 hours after return to New York State)</a:t>
            </a:r>
            <a:r>
              <a:rPr lang="en-US" sz="2400">
                <a:latin typeface="Calibri Light"/>
                <a:cs typeface="Calibri Light"/>
              </a:rPr>
              <a:t>​</a:t>
            </a:r>
            <a:br>
              <a:rPr lang="en-US" sz="2400">
                <a:latin typeface="Calibri Light"/>
                <a:cs typeface="Calibri Light"/>
              </a:rPr>
            </a:br>
            <a:r>
              <a:rPr lang="en-US" sz="2400">
                <a:latin typeface="Calibri Light"/>
                <a:cs typeface="Calibri Light"/>
              </a:rPr>
              <a:t>​</a:t>
            </a:r>
            <a:br>
              <a:rPr lang="en-US" sz="2400">
                <a:latin typeface="Calibri Light"/>
                <a:cs typeface="Calibri Light"/>
              </a:rPr>
            </a:br>
            <a:r>
              <a:rPr lang="en-US" sz="2400">
                <a:latin typeface="Calibri Light"/>
              </a:rPr>
              <a:t>PRIOR to returning to WORK</a:t>
            </a:r>
            <a:r>
              <a:rPr lang="en-US" sz="2400">
                <a:latin typeface="Calibri Light"/>
                <a:cs typeface="Calibri Light"/>
              </a:rPr>
              <a:t>​</a:t>
            </a:r>
            <a:br>
              <a:rPr lang="en-US" sz="2400">
                <a:latin typeface="Calibri Light"/>
                <a:cs typeface="Calibri Light"/>
              </a:rPr>
            </a:br>
            <a:r>
              <a:rPr lang="en-US" sz="2400">
                <a:latin typeface="Calibri Light"/>
                <a:cs typeface="Calibri Light"/>
              </a:rPr>
              <a:t>​</a:t>
            </a:r>
            <a:br>
              <a:rPr lang="en-US" sz="2400">
                <a:latin typeface="Calibri Light"/>
                <a:cs typeface="Calibri Light"/>
              </a:rPr>
            </a:br>
            <a:r>
              <a:rPr lang="en-US" sz="2400">
                <a:latin typeface="Calibri Light"/>
                <a:cs typeface="Calibri Light"/>
              </a:rPr>
              <a:t>​</a:t>
            </a:r>
            <a:br>
              <a:rPr lang="en-US" sz="2400">
                <a:latin typeface="Calibri Light"/>
                <a:cs typeface="Calibri Light"/>
              </a:rPr>
            </a:br>
            <a:r>
              <a:rPr lang="en-US" sz="2400" b="1">
                <a:latin typeface="Calibri Light"/>
              </a:rPr>
              <a:t>Staff must plan accordingly, give themselves enough time to get tested. </a:t>
            </a:r>
            <a:r>
              <a:rPr lang="en-US" sz="2400" b="1">
                <a:latin typeface="Calibri Light"/>
                <a:cs typeface="Calibri Light"/>
              </a:rPr>
              <a:t>​</a:t>
            </a:r>
            <a:br>
              <a:rPr lang="en-US" sz="2400" b="1">
                <a:latin typeface="Calibri Light"/>
                <a:cs typeface="Calibri Light"/>
              </a:rPr>
            </a:br>
            <a:r>
              <a:rPr lang="en-US" sz="2400" b="1">
                <a:latin typeface="Calibri Light"/>
                <a:cs typeface="Calibri Light"/>
              </a:rPr>
              <a:t>​</a:t>
            </a:r>
            <a:br>
              <a:rPr lang="en-US" sz="2400" b="1">
                <a:latin typeface="Calibri Light"/>
                <a:cs typeface="Calibri Light"/>
              </a:rPr>
            </a:br>
            <a:r>
              <a:rPr lang="en-US" sz="2400" b="1">
                <a:highlight>
                  <a:srgbClr val="FFFF00"/>
                </a:highlight>
                <a:latin typeface="Calibri Light"/>
              </a:rPr>
              <a:t>If you miss work because you did not plan the state mandate says you use your PTO days!</a:t>
            </a:r>
            <a:r>
              <a:rPr lang="en-US" sz="2400" b="1">
                <a:highlight>
                  <a:srgbClr val="FFFF00"/>
                </a:highlight>
                <a:latin typeface="Calibri Light"/>
                <a:cs typeface="Calibri Light"/>
              </a:rPr>
              <a:t>​</a:t>
            </a:r>
          </a:p>
          <a:p>
            <a:endParaRPr lang="en-US" sz="2400" b="1">
              <a:highlight>
                <a:srgbClr val="FFFF00"/>
              </a:highlight>
              <a:latin typeface="Calibri Light"/>
              <a:cs typeface="Calibri Light"/>
            </a:endParaRPr>
          </a:p>
          <a:p>
            <a:endParaRPr lang="en-US" sz="2400" b="1">
              <a:highlight>
                <a:srgbClr val="FFFF00"/>
              </a:highlight>
              <a:latin typeface="Calibri Light"/>
              <a:cs typeface="Calibri Light"/>
            </a:endParaRPr>
          </a:p>
          <a:p>
            <a:r>
              <a:rPr lang="en-US" sz="2400" u="sng">
                <a:highlight>
                  <a:srgbClr val="FFFF00"/>
                </a:highlight>
                <a:latin typeface="Calibri"/>
                <a:cs typeface="Calibri"/>
                <a:hlinkClick r:id="rId2"/>
              </a:rPr>
              <a:t>NYS Travel Form must be filled out if you are travel back from restricted state, by any means of transportation) or $2,000 fine and may also be subject to charges</a:t>
            </a:r>
            <a:r>
              <a:rPr lang="en-US" sz="2400">
                <a:highlight>
                  <a:srgbClr val="FFFF00"/>
                </a:highlight>
                <a:latin typeface="Calibri"/>
                <a:cs typeface="Calibri"/>
              </a:rPr>
              <a:t>.</a:t>
            </a:r>
            <a:endParaRPr lang="en-US" sz="2400">
              <a:highlight>
                <a:srgbClr val="FFFF00"/>
              </a:highlight>
              <a:ea typeface="+mn-lt"/>
              <a:cs typeface="+mn-lt"/>
            </a:endParaRPr>
          </a:p>
          <a:p>
            <a:pPr marL="285750" indent="-285750">
              <a:buFont typeface="Arial,Sans-Serif"/>
              <a:buChar char="•"/>
            </a:pPr>
            <a:r>
              <a:rPr lang="en-US" sz="2400">
                <a:highlight>
                  <a:srgbClr val="FFFF00"/>
                </a:highlight>
                <a:latin typeface="Calibri"/>
                <a:cs typeface="Calibri"/>
                <a:hlinkClick r:id="rId2"/>
              </a:rPr>
              <a:t>https://forms.ny.gov/s3/Welcome-to-New-York-State-Traveler-Health-Form</a:t>
            </a:r>
            <a:r>
              <a:rPr lang="en-US" sz="2400">
                <a:highlight>
                  <a:srgbClr val="FFFF00"/>
                </a:highlight>
                <a:latin typeface="Calibri"/>
                <a:cs typeface="Calibri"/>
              </a:rPr>
              <a:t> -</a:t>
            </a:r>
            <a:endParaRPr lang="en-US"/>
          </a:p>
          <a:p>
            <a:endParaRPr lang="en-US" sz="2400" b="1">
              <a:highlight>
                <a:srgbClr val="FFFF00"/>
              </a:highlight>
              <a:latin typeface="Calibri Light"/>
              <a:cs typeface="Calibri Light"/>
            </a:endParaRPr>
          </a:p>
        </p:txBody>
      </p:sp>
    </p:spTree>
    <p:extLst>
      <p:ext uri="{BB962C8B-B14F-4D97-AF65-F5344CB8AC3E}">
        <p14:creationId xmlns:p14="http://schemas.microsoft.com/office/powerpoint/2010/main" val="2049578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E082F-168A-42DF-B407-CFAEE788E700}"/>
              </a:ext>
            </a:extLst>
          </p:cNvPr>
          <p:cNvSpPr>
            <a:spLocks noGrp="1"/>
          </p:cNvSpPr>
          <p:nvPr>
            <p:ph type="title"/>
          </p:nvPr>
        </p:nvSpPr>
        <p:spPr>
          <a:xfrm>
            <a:off x="795342" y="637953"/>
            <a:ext cx="8272458" cy="3189507"/>
          </a:xfrm>
        </p:spPr>
        <p:txBody>
          <a:bodyPr vert="horz" lIns="91440" tIns="45720" rIns="91440" bIns="45720" rtlCol="0" anchor="b">
            <a:normAutofit/>
          </a:bodyPr>
          <a:lstStyle/>
          <a:p>
            <a:r>
              <a:rPr lang="en-US" sz="8000" kern="1200" dirty="0">
                <a:solidFill>
                  <a:srgbClr val="FFFFFF"/>
                </a:solidFill>
                <a:latin typeface="+mj-lt"/>
                <a:ea typeface="+mj-ea"/>
                <a:cs typeface="+mj-cs"/>
              </a:rPr>
              <a:t>UHB </a:t>
            </a:r>
            <a:r>
              <a:rPr lang="en-US" sz="8000" dirty="0">
                <a:solidFill>
                  <a:srgbClr val="FFFFFF"/>
                </a:solidFill>
              </a:rPr>
              <a:t>UPDATES</a:t>
            </a:r>
            <a:br>
              <a:rPr lang="en-US" sz="8000" kern="1200" dirty="0">
                <a:solidFill>
                  <a:srgbClr val="FFFFFF"/>
                </a:solidFill>
                <a:latin typeface="+mj-lt"/>
                <a:ea typeface="+mj-ea"/>
                <a:cs typeface="+mj-cs"/>
              </a:rPr>
            </a:br>
            <a:endParaRPr lang="en-US" sz="8000" kern="1200" dirty="0">
              <a:solidFill>
                <a:srgbClr val="FFFFFF"/>
              </a:solidFill>
              <a:latin typeface="+mj-lt"/>
              <a:ea typeface="+mj-ea"/>
              <a:cs typeface="+mj-cs"/>
            </a:endParaRP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72C5AE69-A8C1-4F9D-84EB-A2F83DE49795}"/>
              </a:ext>
            </a:extLst>
          </p:cNvPr>
          <p:cNvSpPr>
            <a:spLocks noGrp="1"/>
          </p:cNvSpPr>
          <p:nvPr>
            <p:ph type="body" idx="1"/>
          </p:nvPr>
        </p:nvSpPr>
        <p:spPr>
          <a:xfrm>
            <a:off x="795342" y="4377268"/>
            <a:ext cx="7970903" cy="1280582"/>
          </a:xfrm>
        </p:spPr>
        <p:txBody>
          <a:bodyPr vert="horz" lIns="91440" tIns="45720" rIns="91440" bIns="45720" rtlCol="0" anchor="t">
            <a:normAutofit/>
          </a:bodyPr>
          <a:lstStyle/>
          <a:p>
            <a:endParaRPr lang="en-US" sz="3200" kern="1200">
              <a:solidFill>
                <a:srgbClr val="FEFFFF"/>
              </a:solidFill>
              <a:latin typeface="+mn-lt"/>
              <a:ea typeface="+mn-ea"/>
              <a:cs typeface="+mn-cs"/>
            </a:endParaRP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648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6FF4E3A-A578-490B-8813-4A146ACCF90E}"/>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dirty="0">
                <a:solidFill>
                  <a:srgbClr val="FFFFFF"/>
                </a:solidFill>
              </a:rPr>
              <a:t>UHB </a:t>
            </a:r>
            <a:r>
              <a:rPr lang="en-US" kern="1200" dirty="0">
                <a:solidFill>
                  <a:srgbClr val="FFFFFF"/>
                </a:solidFill>
                <a:latin typeface="+mj-lt"/>
                <a:ea typeface="+mj-ea"/>
                <a:cs typeface="+mj-cs"/>
              </a:rPr>
              <a:t>COVID CASES SUMMARY</a:t>
            </a:r>
          </a:p>
        </p:txBody>
      </p:sp>
      <p:sp>
        <p:nvSpPr>
          <p:cNvPr id="5" name="Text Placeholder 4">
            <a:extLst>
              <a:ext uri="{FF2B5EF4-FFF2-40B4-BE49-F238E27FC236}">
                <a16:creationId xmlns:a16="http://schemas.microsoft.com/office/drawing/2014/main" id="{E51FB79B-CA57-4C39-89AB-C53D9C51B4A6}"/>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3924585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D51127-ED04-4587-B1FE-7DD31CE15208}"/>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latin typeface="Calibri"/>
                <a:cs typeface="Calibri"/>
              </a:rPr>
              <a:t>UHB COVID-19 update 09/15/20</a:t>
            </a:r>
            <a:endParaRPr lang="en-US" sz="4000" dirty="0">
              <a:solidFill>
                <a:srgbClr val="FFFFFF"/>
              </a:solidFill>
              <a:ea typeface="+mj-lt"/>
              <a:cs typeface="+mj-lt"/>
            </a:endParaRPr>
          </a:p>
          <a:p>
            <a:endParaRPr lang="en-US" sz="4000" dirty="0">
              <a:solidFill>
                <a:srgbClr val="FFFFFF"/>
              </a:solidFill>
              <a:cs typeface="Calibri Light"/>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40269982-1F46-467F-82EC-448E09303AEF}"/>
              </a:ext>
            </a:extLst>
          </p:cNvPr>
          <p:cNvSpPr>
            <a:spLocks noGrp="1"/>
          </p:cNvSpPr>
          <p:nvPr>
            <p:ph idx="1"/>
          </p:nvPr>
        </p:nvSpPr>
        <p:spPr>
          <a:xfrm>
            <a:off x="5221862" y="1719618"/>
            <a:ext cx="5948831" cy="4334629"/>
          </a:xfrm>
        </p:spPr>
        <p:txBody>
          <a:bodyPr vert="horz" lIns="91440" tIns="45720" rIns="91440" bIns="45720" rtlCol="0" anchor="ctr">
            <a:normAutofit/>
          </a:bodyPr>
          <a:lstStyle/>
          <a:p>
            <a:r>
              <a:rPr lang="en-US" sz="2000">
                <a:solidFill>
                  <a:srgbClr val="FEFFFF"/>
                </a:solidFill>
                <a:ea typeface="+mn-lt"/>
                <a:cs typeface="+mn-lt"/>
              </a:rPr>
              <a:t>Current Inpatient:</a:t>
            </a:r>
            <a:endParaRPr lang="en-US" sz="2000">
              <a:solidFill>
                <a:srgbClr val="FEFFFF"/>
              </a:solidFill>
            </a:endParaRPr>
          </a:p>
          <a:p>
            <a:pPr lvl="1"/>
            <a:r>
              <a:rPr lang="en-US" sz="2000">
                <a:solidFill>
                  <a:srgbClr val="FEFFFF"/>
                </a:solidFill>
                <a:ea typeface="+mn-lt"/>
                <a:cs typeface="+mn-lt"/>
              </a:rPr>
              <a:t>positive: 1 </a:t>
            </a:r>
          </a:p>
          <a:p>
            <a:pPr lvl="1"/>
            <a:r>
              <a:rPr lang="en-US" sz="2000">
                <a:solidFill>
                  <a:srgbClr val="FEFFFF"/>
                </a:solidFill>
                <a:ea typeface="+mn-lt"/>
                <a:cs typeface="+mn-lt"/>
              </a:rPr>
              <a:t>PUI:       0</a:t>
            </a:r>
            <a:endParaRPr lang="en-US" sz="2000">
              <a:solidFill>
                <a:srgbClr val="FEFFFF"/>
              </a:solidFill>
              <a:cs typeface="Calibri"/>
            </a:endParaRPr>
          </a:p>
          <a:p>
            <a:pPr marL="457200" lvl="1" indent="0">
              <a:buNone/>
            </a:pPr>
            <a:endParaRPr lang="en-US" sz="2000">
              <a:solidFill>
                <a:srgbClr val="FEFFFF"/>
              </a:solidFill>
              <a:ea typeface="+mn-lt"/>
              <a:cs typeface="+mn-lt"/>
            </a:endParaRPr>
          </a:p>
          <a:p>
            <a:r>
              <a:rPr lang="en-US" sz="2000">
                <a:solidFill>
                  <a:srgbClr val="FEFFFF"/>
                </a:solidFill>
                <a:ea typeface="+mn-lt"/>
                <a:cs typeface="+mn-lt"/>
              </a:rPr>
              <a:t>Total number of COVID-19 admissions since 03/12/20:  841</a:t>
            </a:r>
            <a:endParaRPr lang="en-US" sz="2000">
              <a:solidFill>
                <a:srgbClr val="FEFFFF"/>
              </a:solidFill>
            </a:endParaRPr>
          </a:p>
          <a:p>
            <a:pPr marL="0" indent="0">
              <a:buNone/>
            </a:pPr>
            <a:endParaRPr lang="en-US" sz="2000">
              <a:solidFill>
                <a:srgbClr val="FEFFFF"/>
              </a:solidFill>
              <a:ea typeface="+mn-lt"/>
              <a:cs typeface="+mn-lt"/>
            </a:endParaRPr>
          </a:p>
          <a:p>
            <a:r>
              <a:rPr lang="en-US" sz="2000">
                <a:solidFill>
                  <a:srgbClr val="FEFFFF"/>
                </a:solidFill>
                <a:ea typeface="+mn-lt"/>
                <a:cs typeface="+mn-lt"/>
              </a:rPr>
              <a:t>Mortality: total number of COVID-19 related mortality as of 09/07/20: 298</a:t>
            </a:r>
            <a:endParaRPr lang="en-US" sz="2000">
              <a:solidFill>
                <a:srgbClr val="FEFFFF"/>
              </a:solidFill>
            </a:endParaRPr>
          </a:p>
          <a:p>
            <a:pPr marL="0" indent="0">
              <a:buNone/>
            </a:pPr>
            <a:endParaRPr lang="en-US" sz="2000">
              <a:solidFill>
                <a:srgbClr val="FEFFFF"/>
              </a:solidFill>
              <a:cs typeface="Calibri"/>
            </a:endParaRPr>
          </a:p>
          <a:p>
            <a:r>
              <a:rPr lang="en-US" sz="2000">
                <a:solidFill>
                  <a:srgbClr val="FEFFFF"/>
                </a:solidFill>
                <a:cs typeface="Calibri"/>
              </a:rPr>
              <a:t>COVID Positivity of Outpatient and Inpatient Testing: Range from 0-2 %</a:t>
            </a:r>
          </a:p>
          <a:p>
            <a:endParaRPr lang="en-US" sz="2000">
              <a:solidFill>
                <a:srgbClr val="FEFFFF"/>
              </a:solidFill>
              <a:cs typeface="Calibri"/>
            </a:endParaRPr>
          </a:p>
        </p:txBody>
      </p:sp>
    </p:spTree>
    <p:extLst>
      <p:ext uri="{BB962C8B-B14F-4D97-AF65-F5344CB8AC3E}">
        <p14:creationId xmlns:p14="http://schemas.microsoft.com/office/powerpoint/2010/main" val="2651375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4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7192B6-D5C4-42D0-BA54-AB4B0B7ED082}"/>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a:solidFill>
                  <a:srgbClr val="FFFFFF"/>
                </a:solidFill>
                <a:latin typeface="+mj-lt"/>
                <a:ea typeface="+mj-ea"/>
                <a:cs typeface="+mj-cs"/>
              </a:rPr>
              <a:t>9/15/20</a:t>
            </a:r>
            <a:br>
              <a:rPr lang="en-US" sz="3600" kern="1200">
                <a:solidFill>
                  <a:srgbClr val="FFFFFF"/>
                </a:solidFill>
                <a:latin typeface="+mj-lt"/>
                <a:ea typeface="+mj-ea"/>
                <a:cs typeface="+mj-cs"/>
              </a:rPr>
            </a:br>
            <a:r>
              <a:rPr lang="en-US" sz="3600" kern="1200">
                <a:solidFill>
                  <a:srgbClr val="FFFFFF"/>
                </a:solidFill>
                <a:latin typeface="+mj-lt"/>
                <a:ea typeface="+mj-ea"/>
                <a:cs typeface="+mj-cs"/>
              </a:rPr>
              <a:t>Snapshot</a:t>
            </a:r>
            <a:br>
              <a:rPr lang="en-US" sz="3600" kern="1200">
                <a:solidFill>
                  <a:srgbClr val="FFFFFF"/>
                </a:solidFill>
                <a:latin typeface="+mj-lt"/>
                <a:ea typeface="+mj-ea"/>
                <a:cs typeface="+mj-cs"/>
              </a:rPr>
            </a:br>
            <a:endParaRPr lang="en-US" sz="3600" kern="120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01697892-249C-6F46-A42D-21C8501198C9}"/>
              </a:ext>
            </a:extLst>
          </p:cNvPr>
          <p:cNvSpPr>
            <a:spLocks noGrp="1"/>
          </p:cNvSpPr>
          <p:nvPr>
            <p:ph idx="1"/>
          </p:nvPr>
        </p:nvSpPr>
        <p:spPr>
          <a:xfrm>
            <a:off x="5198993" y="1412489"/>
            <a:ext cx="2926080" cy="4363844"/>
          </a:xfrm>
        </p:spPr>
        <p:txBody>
          <a:bodyPr vert="horz" lIns="91440" tIns="45720" rIns="91440" bIns="45720" rtlCol="0">
            <a:normAutofit/>
          </a:bodyPr>
          <a:lstStyle/>
          <a:p>
            <a:pPr marL="57150">
              <a:spcAft>
                <a:spcPts val="600"/>
              </a:spcAft>
            </a:pPr>
            <a:endParaRPr lang="en-US" sz="2000" i="1">
              <a:highlight>
                <a:srgbClr val="FFFF00"/>
              </a:highlight>
            </a:endParaRPr>
          </a:p>
          <a:p>
            <a:pPr marL="57150">
              <a:spcAft>
                <a:spcPts val="600"/>
              </a:spcAft>
            </a:pPr>
            <a:endParaRPr lang="en-US" sz="2000" b="1"/>
          </a:p>
          <a:p>
            <a:pPr marL="57150">
              <a:spcAft>
                <a:spcPts val="600"/>
              </a:spcAft>
            </a:pPr>
            <a:endParaRPr lang="en-US" sz="2000" i="1">
              <a:highlight>
                <a:srgbClr val="FFFF00"/>
              </a:highlight>
            </a:endParaRPr>
          </a:p>
        </p:txBody>
      </p:sp>
      <p:sp>
        <p:nvSpPr>
          <p:cNvPr id="3" name="TextBox 2">
            <a:extLst>
              <a:ext uri="{FF2B5EF4-FFF2-40B4-BE49-F238E27FC236}">
                <a16:creationId xmlns:a16="http://schemas.microsoft.com/office/drawing/2014/main" id="{54C45F6F-0A5E-47CD-BA3E-E885A4022F7B}"/>
              </a:ext>
            </a:extLst>
          </p:cNvPr>
          <p:cNvSpPr txBox="1"/>
          <p:nvPr/>
        </p:nvSpPr>
        <p:spPr>
          <a:xfrm>
            <a:off x="4539387" y="-148680"/>
            <a:ext cx="7237882" cy="676135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800" b="1"/>
          </a:p>
          <a:p>
            <a:pPr>
              <a:lnSpc>
                <a:spcPct val="90000"/>
              </a:lnSpc>
              <a:spcAft>
                <a:spcPts val="600"/>
              </a:spcAft>
            </a:pPr>
            <a:r>
              <a:rPr lang="en-US" sz="2000" b="1" dirty="0"/>
              <a:t>New York State</a:t>
            </a:r>
            <a:endParaRPr lang="en-US" sz="2000" dirty="0">
              <a:cs typeface="Calibri"/>
            </a:endParaRPr>
          </a:p>
          <a:p>
            <a:pPr indent="-228600">
              <a:lnSpc>
                <a:spcPct val="90000"/>
              </a:lnSpc>
              <a:spcAft>
                <a:spcPts val="600"/>
              </a:spcAft>
              <a:buFont typeface="Arial" panose="020B0604020202020204" pitchFamily="34" charset="0"/>
              <a:buChar char="•"/>
            </a:pPr>
            <a:r>
              <a:rPr lang="en-US" sz="2000" dirty="0"/>
              <a:t>Infection rate: 0.9% (below 1% for over a month)</a:t>
            </a:r>
            <a:endParaRPr lang="en-US" sz="2000" dirty="0">
              <a:cs typeface="Calibri"/>
            </a:endParaRPr>
          </a:p>
          <a:p>
            <a:pPr indent="-228600">
              <a:lnSpc>
                <a:spcPct val="90000"/>
              </a:lnSpc>
              <a:spcAft>
                <a:spcPts val="600"/>
              </a:spcAft>
              <a:buFont typeface="Arial" panose="020B0604020202020204" pitchFamily="34" charset="0"/>
              <a:buChar char="•"/>
            </a:pPr>
            <a:r>
              <a:rPr lang="en-US" sz="2000" dirty="0"/>
              <a:t>In last 24 hours: 586 new cases, 10 deaths</a:t>
            </a:r>
            <a:endParaRPr lang="en-US" sz="2000" dirty="0">
              <a:cs typeface="Calibri"/>
            </a:endParaRPr>
          </a:p>
          <a:p>
            <a:pPr indent="-228600">
              <a:lnSpc>
                <a:spcPct val="90000"/>
              </a:lnSpc>
              <a:spcAft>
                <a:spcPts val="600"/>
              </a:spcAft>
              <a:buFont typeface="Arial" panose="020B0604020202020204" pitchFamily="34" charset="0"/>
              <a:buChar char="•"/>
            </a:pPr>
            <a:endParaRPr lang="en-US" sz="2000" dirty="0">
              <a:cs typeface="Calibri"/>
            </a:endParaRPr>
          </a:p>
          <a:p>
            <a:pPr>
              <a:lnSpc>
                <a:spcPct val="90000"/>
              </a:lnSpc>
              <a:spcAft>
                <a:spcPts val="600"/>
              </a:spcAft>
            </a:pPr>
            <a:r>
              <a:rPr lang="en-US" sz="2000" b="1" dirty="0"/>
              <a:t>New York City </a:t>
            </a:r>
            <a:endParaRPr lang="en-US" sz="2000" b="1" dirty="0">
              <a:cs typeface="Calibri"/>
            </a:endParaRPr>
          </a:p>
          <a:p>
            <a:pPr marL="342900" indent="-228600">
              <a:lnSpc>
                <a:spcPct val="90000"/>
              </a:lnSpc>
              <a:spcAft>
                <a:spcPts val="600"/>
              </a:spcAft>
              <a:buFont typeface="Arial" panose="020B0604020202020204" pitchFamily="34" charset="0"/>
              <a:buChar char="•"/>
            </a:pPr>
            <a:r>
              <a:rPr lang="en-US" sz="2000" dirty="0"/>
              <a:t>Infection rate: 0.8% </a:t>
            </a:r>
            <a:endParaRPr lang="en-US" sz="2000" dirty="0">
              <a:cs typeface="Calibri"/>
            </a:endParaRPr>
          </a:p>
          <a:p>
            <a:pPr marL="342900" indent="-228600">
              <a:lnSpc>
                <a:spcPct val="90000"/>
              </a:lnSpc>
              <a:spcAft>
                <a:spcPts val="600"/>
              </a:spcAft>
              <a:buFont typeface="Arial" panose="020B0604020202020204" pitchFamily="34" charset="0"/>
              <a:buChar char="•"/>
            </a:pPr>
            <a:r>
              <a:rPr lang="en-US" sz="2000" dirty="0"/>
              <a:t>In last 24 hours: 268 new cases, 7 deaths</a:t>
            </a:r>
            <a:endParaRPr lang="en-US" sz="2000" dirty="0">
              <a:cs typeface="Calibri"/>
            </a:endParaRPr>
          </a:p>
          <a:p>
            <a:pPr marL="342900" indent="-228600">
              <a:lnSpc>
                <a:spcPct val="90000"/>
              </a:lnSpc>
              <a:spcAft>
                <a:spcPts val="600"/>
              </a:spcAft>
              <a:buFont typeface="Arial" panose="020B0604020202020204" pitchFamily="34" charset="0"/>
              <a:buChar char="•"/>
            </a:pPr>
            <a:r>
              <a:rPr lang="en-US" sz="2000" dirty="0"/>
              <a:t>School Staff COVID Cases with NY Schools Re-opening:</a:t>
            </a:r>
            <a:endParaRPr lang="en-US" sz="2000" dirty="0">
              <a:cs typeface="Calibri"/>
            </a:endParaRPr>
          </a:p>
          <a:p>
            <a:pPr marL="800100" lvl="1" indent="-228600">
              <a:lnSpc>
                <a:spcPct val="90000"/>
              </a:lnSpc>
              <a:spcAft>
                <a:spcPts val="600"/>
              </a:spcAft>
              <a:buFont typeface="Arial" panose="020B0604020202020204" pitchFamily="34" charset="0"/>
              <a:buChar char="•"/>
            </a:pPr>
            <a:r>
              <a:rPr lang="en-US" sz="2000" dirty="0"/>
              <a:t>55 out of 17,000 School Staff Tested Positive (0.32%</a:t>
            </a:r>
            <a:r>
              <a:rPr lang="en-US" sz="2000" b="1" dirty="0"/>
              <a:t>)</a:t>
            </a:r>
            <a:endParaRPr lang="en-US" sz="2000" b="1" dirty="0">
              <a:cs typeface="Calibri"/>
            </a:endParaRPr>
          </a:p>
          <a:p>
            <a:pPr marL="342900" indent="-228600">
              <a:lnSpc>
                <a:spcPct val="90000"/>
              </a:lnSpc>
              <a:spcAft>
                <a:spcPts val="600"/>
              </a:spcAft>
              <a:buFont typeface="Arial" panose="020B0604020202020204" pitchFamily="34" charset="0"/>
              <a:buChar char="•"/>
            </a:pPr>
            <a:r>
              <a:rPr lang="en-US" sz="2000" dirty="0"/>
              <a:t>"The Test &amp; Trace Corps announced that nearly 80 percent of all positive COVID cases are completing the Corps’ intake"</a:t>
            </a:r>
            <a:endParaRPr lang="en-US" sz="2000" dirty="0">
              <a:cs typeface="Calibri"/>
            </a:endParaRPr>
          </a:p>
          <a:p>
            <a:pPr indent="-228600">
              <a:lnSpc>
                <a:spcPct val="90000"/>
              </a:lnSpc>
              <a:spcAft>
                <a:spcPts val="600"/>
              </a:spcAft>
              <a:buFont typeface="Arial" panose="020B0604020202020204" pitchFamily="34" charset="0"/>
              <a:buChar char="•"/>
            </a:pPr>
            <a:endParaRPr lang="en-US" sz="2000" dirty="0">
              <a:cs typeface="Calibri"/>
            </a:endParaRPr>
          </a:p>
          <a:p>
            <a:pPr>
              <a:lnSpc>
                <a:spcPct val="90000"/>
              </a:lnSpc>
              <a:spcAft>
                <a:spcPts val="600"/>
              </a:spcAft>
            </a:pPr>
            <a:r>
              <a:rPr lang="en-US" sz="2000" b="1" dirty="0"/>
              <a:t>Brooklyn:</a:t>
            </a:r>
            <a:endParaRPr lang="en-US" sz="2000" b="1" dirty="0">
              <a:cs typeface="Calibri"/>
            </a:endParaRPr>
          </a:p>
          <a:p>
            <a:pPr marL="342900" indent="-228600">
              <a:lnSpc>
                <a:spcPct val="90000"/>
              </a:lnSpc>
              <a:spcAft>
                <a:spcPts val="600"/>
              </a:spcAft>
              <a:buFont typeface="Arial" panose="020B0604020202020204" pitchFamily="34" charset="0"/>
              <a:buChar char="•"/>
            </a:pPr>
            <a:r>
              <a:rPr lang="en-US" sz="2000" dirty="0"/>
              <a:t>Current Inpatient: 51 Cases (21 ICU, 18 Intubated)</a:t>
            </a:r>
            <a:endParaRPr lang="en-US" sz="2000" dirty="0">
              <a:cs typeface="Calibri"/>
            </a:endParaRPr>
          </a:p>
          <a:p>
            <a:pPr marL="342900" indent="-228600">
              <a:lnSpc>
                <a:spcPct val="90000"/>
              </a:lnSpc>
              <a:spcAft>
                <a:spcPts val="600"/>
              </a:spcAft>
              <a:buFont typeface="Arial" panose="020B0604020202020204" pitchFamily="34" charset="0"/>
              <a:buChar char="•"/>
            </a:pPr>
            <a:r>
              <a:rPr lang="en-US" sz="2000" dirty="0"/>
              <a:t>Infection Rate:  1.3%</a:t>
            </a:r>
            <a:endParaRPr lang="en-US" sz="2000" dirty="0">
              <a:cs typeface="Calibri"/>
            </a:endParaRPr>
          </a:p>
          <a:p>
            <a:pPr indent="-228600">
              <a:lnSpc>
                <a:spcPct val="90000"/>
              </a:lnSpc>
              <a:spcAft>
                <a:spcPts val="600"/>
              </a:spcAft>
              <a:buFont typeface="Arial" panose="020B0604020202020204" pitchFamily="34" charset="0"/>
              <a:buChar char="•"/>
            </a:pPr>
            <a:endParaRPr lang="en-US" sz="2000" b="1" dirty="0">
              <a:cs typeface="Calibri"/>
            </a:endParaRPr>
          </a:p>
          <a:p>
            <a:pPr>
              <a:lnSpc>
                <a:spcPct val="90000"/>
              </a:lnSpc>
              <a:spcAft>
                <a:spcPts val="600"/>
              </a:spcAft>
            </a:pPr>
            <a:r>
              <a:rPr lang="en-US" sz="2000" b="1" dirty="0"/>
              <a:t>UHB: </a:t>
            </a:r>
            <a:endParaRPr lang="en-US" sz="2000" b="1" dirty="0">
              <a:cs typeface="Calibri"/>
            </a:endParaRPr>
          </a:p>
          <a:p>
            <a:pPr marL="342900" indent="-228600">
              <a:lnSpc>
                <a:spcPct val="90000"/>
              </a:lnSpc>
              <a:spcAft>
                <a:spcPts val="600"/>
              </a:spcAft>
              <a:buFont typeface="Arial" panose="020B0604020202020204" pitchFamily="34" charset="0"/>
              <a:buChar char="•"/>
            </a:pPr>
            <a:r>
              <a:rPr lang="en-US" sz="2000" dirty="0"/>
              <a:t>Infection Rate: 0-2%</a:t>
            </a:r>
            <a:endParaRPr lang="en-US" sz="2000" dirty="0">
              <a:cs typeface="Calibri"/>
            </a:endParaRPr>
          </a:p>
          <a:p>
            <a:pPr marL="342900" indent="-228600">
              <a:lnSpc>
                <a:spcPct val="90000"/>
              </a:lnSpc>
              <a:spcAft>
                <a:spcPts val="600"/>
              </a:spcAft>
              <a:buFont typeface="Arial" panose="020B0604020202020204" pitchFamily="34" charset="0"/>
              <a:buChar char="•"/>
            </a:pPr>
            <a:r>
              <a:rPr lang="en-US" sz="2000" dirty="0"/>
              <a:t>Current Inpatient: 1 Case</a:t>
            </a:r>
            <a:endParaRPr lang="en-US" sz="2000" dirty="0">
              <a:cs typeface="Calibri"/>
            </a:endParaRPr>
          </a:p>
          <a:p>
            <a:pPr indent="-228600">
              <a:lnSpc>
                <a:spcPct val="90000"/>
              </a:lnSpc>
              <a:spcAft>
                <a:spcPts val="600"/>
              </a:spcAft>
              <a:buFont typeface="Arial" panose="020B0604020202020204" pitchFamily="34" charset="0"/>
              <a:buChar char="•"/>
            </a:pPr>
            <a:endParaRPr lang="en-US" b="1" dirty="0">
              <a:cs typeface="Calibri"/>
            </a:endParaRPr>
          </a:p>
        </p:txBody>
      </p:sp>
    </p:spTree>
    <p:extLst>
      <p:ext uri="{BB962C8B-B14F-4D97-AF65-F5344CB8AC3E}">
        <p14:creationId xmlns:p14="http://schemas.microsoft.com/office/powerpoint/2010/main" val="2407539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close up of a map&#10;&#10;Description automatically generated">
            <a:extLst>
              <a:ext uri="{FF2B5EF4-FFF2-40B4-BE49-F238E27FC236}">
                <a16:creationId xmlns:a16="http://schemas.microsoft.com/office/drawing/2014/main" id="{E26CD7F0-73BA-45B5-9CBE-89FAC9855896}"/>
              </a:ext>
            </a:extLst>
          </p:cNvPr>
          <p:cNvPicPr>
            <a:picLocks noChangeAspect="1"/>
          </p:cNvPicPr>
          <p:nvPr/>
        </p:nvPicPr>
        <p:blipFill>
          <a:blip r:embed="rId2"/>
          <a:stretch>
            <a:fillRect/>
          </a:stretch>
        </p:blipFill>
        <p:spPr>
          <a:xfrm>
            <a:off x="643467" y="1179830"/>
            <a:ext cx="10905066" cy="4498338"/>
          </a:xfrm>
          <a:prstGeom prst="rect">
            <a:avLst/>
          </a:prstGeom>
        </p:spPr>
      </p:pic>
    </p:spTree>
    <p:extLst>
      <p:ext uri="{BB962C8B-B14F-4D97-AF65-F5344CB8AC3E}">
        <p14:creationId xmlns:p14="http://schemas.microsoft.com/office/powerpoint/2010/main" val="1407443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198775-3195-429B-9FA1-171CBC10FA21}"/>
              </a:ext>
            </a:extLst>
          </p:cNvPr>
          <p:cNvSpPr txBox="1"/>
          <p:nvPr/>
        </p:nvSpPr>
        <p:spPr>
          <a:xfrm>
            <a:off x="838200" y="184805"/>
            <a:ext cx="10515600" cy="15058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5200" kern="1200">
                <a:solidFill>
                  <a:schemeClr val="tx1"/>
                </a:solidFill>
                <a:latin typeface="+mj-lt"/>
                <a:ea typeface="+mj-ea"/>
                <a:cs typeface="+mj-cs"/>
              </a:rPr>
              <a:t>Click to add text</a:t>
            </a:r>
          </a:p>
        </p:txBody>
      </p:sp>
      <p:pic>
        <p:nvPicPr>
          <p:cNvPr id="4" name="Picture 4" descr="A close up of a map&#10;&#10;Description automatically generated">
            <a:extLst>
              <a:ext uri="{FF2B5EF4-FFF2-40B4-BE49-F238E27FC236}">
                <a16:creationId xmlns:a16="http://schemas.microsoft.com/office/drawing/2014/main" id="{068933AF-B5DD-4BE6-9F31-F63738528ED5}"/>
              </a:ext>
            </a:extLst>
          </p:cNvPr>
          <p:cNvPicPr>
            <a:picLocks noChangeAspect="1"/>
          </p:cNvPicPr>
          <p:nvPr/>
        </p:nvPicPr>
        <p:blipFill>
          <a:blip r:embed="rId2"/>
          <a:stretch>
            <a:fillRect/>
          </a:stretch>
        </p:blipFill>
        <p:spPr>
          <a:xfrm>
            <a:off x="838200" y="1902365"/>
            <a:ext cx="10512547" cy="4336424"/>
          </a:xfrm>
          <a:prstGeom prst="rect">
            <a:avLst/>
          </a:prstGeom>
        </p:spPr>
      </p:pic>
    </p:spTree>
    <p:extLst>
      <p:ext uri="{BB962C8B-B14F-4D97-AF65-F5344CB8AC3E}">
        <p14:creationId xmlns:p14="http://schemas.microsoft.com/office/powerpoint/2010/main" val="3286751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812F21F5-E784-43B5-A0BD-227C0F0A822B}"/>
              </a:ext>
            </a:extLst>
          </p:cNvPr>
          <p:cNvPicPr>
            <a:picLocks noChangeAspect="1"/>
          </p:cNvPicPr>
          <p:nvPr/>
        </p:nvPicPr>
        <p:blipFill>
          <a:blip r:embed="rId2"/>
          <a:stretch>
            <a:fillRect/>
          </a:stretch>
        </p:blipFill>
        <p:spPr>
          <a:xfrm>
            <a:off x="643467" y="1179830"/>
            <a:ext cx="10905066" cy="4498338"/>
          </a:xfrm>
          <a:prstGeom prst="rect">
            <a:avLst/>
          </a:prstGeom>
        </p:spPr>
      </p:pic>
    </p:spTree>
    <p:extLst>
      <p:ext uri="{BB962C8B-B14F-4D97-AF65-F5344CB8AC3E}">
        <p14:creationId xmlns:p14="http://schemas.microsoft.com/office/powerpoint/2010/main" val="3096127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6FF4E3A-A578-490B-8813-4A146ACCF90E}"/>
              </a:ext>
            </a:extLst>
          </p:cNvPr>
          <p:cNvSpPr>
            <a:spLocks noGrp="1"/>
          </p:cNvSpPr>
          <p:nvPr>
            <p:ph type="title"/>
          </p:nvPr>
        </p:nvSpPr>
        <p:spPr>
          <a:xfrm>
            <a:off x="3045368" y="2043663"/>
            <a:ext cx="6105194" cy="2031055"/>
          </a:xfrm>
        </p:spPr>
        <p:txBody>
          <a:bodyPr vert="horz" lIns="91440" tIns="45720" rIns="91440" bIns="45720" rtlCol="0" anchor="b">
            <a:normAutofit fontScale="90000"/>
          </a:bodyPr>
          <a:lstStyle/>
          <a:p>
            <a:pPr algn="ctr"/>
            <a:r>
              <a:rPr lang="en-US" dirty="0">
                <a:solidFill>
                  <a:srgbClr val="FFFFFF"/>
                </a:solidFill>
              </a:rPr>
              <a:t>UHB </a:t>
            </a:r>
            <a:r>
              <a:rPr lang="en-US" kern="1200" dirty="0">
                <a:solidFill>
                  <a:srgbClr val="FFFFFF"/>
                </a:solidFill>
                <a:latin typeface="+mj-lt"/>
                <a:ea typeface="+mj-ea"/>
                <a:cs typeface="+mj-cs"/>
              </a:rPr>
              <a:t>COVID </a:t>
            </a:r>
            <a:r>
              <a:rPr lang="en-US" dirty="0">
                <a:solidFill>
                  <a:srgbClr val="FFFFFF"/>
                </a:solidFill>
              </a:rPr>
              <a:t>PROCESSES UPDATES</a:t>
            </a:r>
            <a:endParaRPr lang="en-US"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E51FB79B-CA57-4C39-89AB-C53D9C51B4A6}"/>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364431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7570A5-4A11-452A-BA79-F0C880F2A2AC}"/>
              </a:ext>
            </a:extLst>
          </p:cNvPr>
          <p:cNvSpPr>
            <a:spLocks noGrp="1"/>
          </p:cNvSpPr>
          <p:nvPr>
            <p:ph type="title"/>
          </p:nvPr>
        </p:nvSpPr>
        <p:spPr>
          <a:xfrm>
            <a:off x="4041305" y="-116093"/>
            <a:ext cx="9465131" cy="1184111"/>
          </a:xfrm>
        </p:spPr>
        <p:txBody>
          <a:bodyPr>
            <a:normAutofit/>
          </a:bodyPr>
          <a:lstStyle/>
          <a:p>
            <a:r>
              <a:rPr lang="en-US" dirty="0" err="1">
                <a:ea typeface="+mj-lt"/>
                <a:cs typeface="+mj-lt"/>
              </a:rPr>
              <a:t>Uhb</a:t>
            </a:r>
            <a:r>
              <a:rPr lang="en-US" dirty="0">
                <a:ea typeface="+mj-lt"/>
                <a:cs typeface="+mj-lt"/>
              </a:rPr>
              <a:t> --Up-dates in house</a:t>
            </a:r>
            <a:endParaRPr lang="en-US" dirty="0"/>
          </a:p>
        </p:txBody>
      </p:sp>
      <p:sp>
        <p:nvSpPr>
          <p:cNvPr id="3" name="Content Placeholder 2">
            <a:extLst>
              <a:ext uri="{FF2B5EF4-FFF2-40B4-BE49-F238E27FC236}">
                <a16:creationId xmlns:a16="http://schemas.microsoft.com/office/drawing/2014/main" id="{46C56EB6-5FFB-41D3-A5D2-05E25829E79E}"/>
              </a:ext>
            </a:extLst>
          </p:cNvPr>
          <p:cNvSpPr>
            <a:spLocks noGrp="1"/>
          </p:cNvSpPr>
          <p:nvPr>
            <p:ph idx="1"/>
          </p:nvPr>
        </p:nvSpPr>
        <p:spPr>
          <a:xfrm>
            <a:off x="1054554" y="585948"/>
            <a:ext cx="10894313" cy="5686968"/>
          </a:xfrm>
        </p:spPr>
        <p:txBody>
          <a:bodyPr vert="horz" lIns="91440" tIns="45720" rIns="91440" bIns="45720" rtlCol="0" anchor="t">
            <a:normAutofit fontScale="92500"/>
          </a:bodyPr>
          <a:lstStyle/>
          <a:p>
            <a:pPr marL="0" indent="0">
              <a:buNone/>
            </a:pPr>
            <a:endParaRPr lang="en-US" sz="1900" dirty="0">
              <a:cs typeface="Calibri"/>
            </a:endParaRPr>
          </a:p>
          <a:p>
            <a:r>
              <a:rPr lang="en-US" b="1" dirty="0">
                <a:cs typeface="Calibri"/>
              </a:rPr>
              <a:t>COVID Tests:</a:t>
            </a:r>
            <a:r>
              <a:rPr lang="en-US" dirty="0">
                <a:cs typeface="Calibri" panose="020F0502020204030204"/>
              </a:rPr>
              <a:t> </a:t>
            </a:r>
          </a:p>
          <a:p>
            <a:pPr lvl="1"/>
            <a:r>
              <a:rPr lang="en-US" dirty="0">
                <a:cs typeface="Calibri" panose="020F0502020204030204"/>
              </a:rPr>
              <a:t>New MANDATE to test for COVID/Flu on ALL deaths– IN ED please order on all deaths</a:t>
            </a:r>
          </a:p>
          <a:p>
            <a:pPr lvl="1"/>
            <a:r>
              <a:rPr lang="en-US" dirty="0">
                <a:cs typeface="Calibri" panose="020F0502020204030204"/>
              </a:rPr>
              <a:t>Initiated the mandated 7 questions</a:t>
            </a:r>
          </a:p>
          <a:p>
            <a:pPr lvl="1"/>
            <a:r>
              <a:rPr lang="en-US" dirty="0">
                <a:cs typeface="Calibri" panose="020F0502020204030204"/>
              </a:rPr>
              <a:t>New mandate to add a question: "name of school" for students/teachers</a:t>
            </a:r>
          </a:p>
          <a:p>
            <a:pPr lvl="1"/>
            <a:endParaRPr lang="en-US" dirty="0">
              <a:cs typeface="Calibri" panose="020F0502020204030204"/>
            </a:endParaRPr>
          </a:p>
          <a:p>
            <a:r>
              <a:rPr lang="en-US" b="1" dirty="0">
                <a:cs typeface="Calibri"/>
              </a:rPr>
              <a:t>Staff Temperature Screening</a:t>
            </a:r>
            <a:r>
              <a:rPr lang="en-US" dirty="0">
                <a:cs typeface="Calibri"/>
              </a:rPr>
              <a:t> continues </a:t>
            </a:r>
          </a:p>
          <a:p>
            <a:endParaRPr lang="en-US" b="1" dirty="0">
              <a:cs typeface="Calibri"/>
            </a:endParaRPr>
          </a:p>
          <a:p>
            <a:r>
              <a:rPr lang="en-US" b="1" dirty="0">
                <a:cs typeface="Calibri"/>
              </a:rPr>
              <a:t>Non-clinical space utilization </a:t>
            </a:r>
            <a:r>
              <a:rPr lang="en-US" dirty="0">
                <a:cs typeface="Calibri" panose="020F0502020204030204"/>
              </a:rPr>
              <a:t>at 50% survey is in the process </a:t>
            </a:r>
          </a:p>
          <a:p>
            <a:pPr marL="0" indent="0">
              <a:buNone/>
            </a:pPr>
            <a:endParaRPr lang="en-US" dirty="0">
              <a:cs typeface="Calibri" panose="020F0502020204030204"/>
            </a:endParaRPr>
          </a:p>
          <a:p>
            <a:r>
              <a:rPr lang="en-US" b="1" dirty="0">
                <a:cs typeface="Calibri" panose="020F0502020204030204"/>
              </a:rPr>
              <a:t>ED Entrance Doors to be replaced:  </a:t>
            </a:r>
            <a:r>
              <a:rPr lang="en-US" dirty="0">
                <a:cs typeface="Calibri" panose="020F0502020204030204"/>
              </a:rPr>
              <a:t>Date TBD</a:t>
            </a:r>
          </a:p>
          <a:p>
            <a:pPr marL="0" indent="0">
              <a:buNone/>
            </a:pPr>
            <a:endParaRPr lang="en-US" dirty="0">
              <a:cs typeface="Calibri" panose="020F0502020204030204"/>
            </a:endParaRPr>
          </a:p>
          <a:p>
            <a:r>
              <a:rPr lang="en-US" b="1" dirty="0">
                <a:cs typeface="Calibri" panose="020F0502020204030204"/>
              </a:rPr>
              <a:t>Flu planning group: </a:t>
            </a:r>
            <a:r>
              <a:rPr lang="en-US" dirty="0">
                <a:cs typeface="Calibri" panose="020F0502020204030204"/>
              </a:rPr>
              <a:t>Continues to meet and plan for immunization</a:t>
            </a:r>
          </a:p>
          <a:p>
            <a:pPr marL="0" indent="0">
              <a:buNone/>
            </a:pPr>
            <a:endParaRPr lang="en-US" sz="1900" dirty="0">
              <a:cs typeface="Calibri" panose="020F0502020204030204"/>
            </a:endParaRPr>
          </a:p>
          <a:p>
            <a:pPr marL="0" indent="0">
              <a:buNone/>
            </a:pPr>
            <a:endParaRPr lang="en-US" sz="1900" dirty="0">
              <a:cs typeface="Calibri" panose="020F0502020204030204"/>
            </a:endParaRPr>
          </a:p>
          <a:p>
            <a:endParaRPr lang="en-US" sz="1900" dirty="0">
              <a:cs typeface="Calibri" panose="020F0502020204030204"/>
            </a:endParaRPr>
          </a:p>
          <a:p>
            <a:pPr marL="0" indent="0">
              <a:buNone/>
            </a:pPr>
            <a:endParaRPr lang="en-US" sz="1900" dirty="0">
              <a:cs typeface="Calibri" panose="020F0502020204030204"/>
            </a:endParaRPr>
          </a:p>
          <a:p>
            <a:endParaRPr lang="en-US" sz="1900" dirty="0">
              <a:cs typeface="Calibri" panose="020F0502020204030204"/>
            </a:endParaRPr>
          </a:p>
          <a:p>
            <a:endParaRPr lang="en-US" sz="1900" dirty="0">
              <a:cs typeface="Calibri" panose="020F0502020204030204"/>
            </a:endParaRPr>
          </a:p>
          <a:p>
            <a:endParaRPr lang="en-US" sz="1900" dirty="0">
              <a:cs typeface="Calibri" panose="020F0502020204030204"/>
            </a:endParaRPr>
          </a:p>
          <a:p>
            <a:endParaRPr lang="en-US" sz="1900" b="1" dirty="0">
              <a:cs typeface="Calibri" panose="020F0502020204030204"/>
            </a:endParaRPr>
          </a:p>
          <a:p>
            <a:endParaRPr lang="en-US" sz="1900" dirty="0">
              <a:cs typeface="Calibri" panose="020F0502020204030204"/>
            </a:endParaRPr>
          </a:p>
          <a:p>
            <a:endParaRPr lang="en-US" sz="1900" dirty="0">
              <a:cs typeface="Calibri" panose="020F0502020204030204"/>
            </a:endParaRPr>
          </a:p>
          <a:p>
            <a:endParaRPr lang="en-US" sz="1900" dirty="0">
              <a:cs typeface="Calibri" panose="020F0502020204030204"/>
            </a:endParaRPr>
          </a:p>
        </p:txBody>
      </p:sp>
    </p:spTree>
    <p:extLst>
      <p:ext uri="{BB962C8B-B14F-4D97-AF65-F5344CB8AC3E}">
        <p14:creationId xmlns:p14="http://schemas.microsoft.com/office/powerpoint/2010/main" val="125069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598A1A-63C7-419A-9B32-C410C5F0E9A2}"/>
              </a:ext>
            </a:extLst>
          </p:cNvPr>
          <p:cNvSpPr>
            <a:spLocks noGrp="1"/>
          </p:cNvSpPr>
          <p:nvPr>
            <p:ph type="title"/>
          </p:nvPr>
        </p:nvSpPr>
        <p:spPr>
          <a:xfrm>
            <a:off x="958506" y="800392"/>
            <a:ext cx="10264697" cy="1212102"/>
          </a:xfrm>
        </p:spPr>
        <p:txBody>
          <a:bodyPr>
            <a:normAutofit/>
          </a:bodyPr>
          <a:lstStyle/>
          <a:p>
            <a:r>
              <a:rPr lang="en-US" sz="4000">
                <a:solidFill>
                  <a:srgbClr val="FFFFFF"/>
                </a:solidFill>
                <a:cs typeface="Calibri Light"/>
              </a:rPr>
              <a:t>UHB Peds guidelines for MIS-C</a:t>
            </a:r>
            <a:endParaRPr lang="en-US" sz="4000">
              <a:solidFill>
                <a:srgbClr val="FFFFFF"/>
              </a:solidFill>
            </a:endParaRPr>
          </a:p>
        </p:txBody>
      </p:sp>
      <p:sp>
        <p:nvSpPr>
          <p:cNvPr id="3" name="Content Placeholder 2">
            <a:extLst>
              <a:ext uri="{FF2B5EF4-FFF2-40B4-BE49-F238E27FC236}">
                <a16:creationId xmlns:a16="http://schemas.microsoft.com/office/drawing/2014/main" id="{3BC69A9E-DE32-42F9-9DEB-E8135B57A7C7}"/>
              </a:ext>
            </a:extLst>
          </p:cNvPr>
          <p:cNvSpPr>
            <a:spLocks noGrp="1"/>
          </p:cNvSpPr>
          <p:nvPr>
            <p:ph idx="1"/>
          </p:nvPr>
        </p:nvSpPr>
        <p:spPr>
          <a:xfrm>
            <a:off x="1367624" y="2490436"/>
            <a:ext cx="9708995" cy="3567173"/>
          </a:xfrm>
        </p:spPr>
        <p:txBody>
          <a:bodyPr vert="horz" lIns="91440" tIns="45720" rIns="91440" bIns="45720" rtlCol="0" anchor="ctr">
            <a:normAutofit/>
          </a:bodyPr>
          <a:lstStyle/>
          <a:p>
            <a:pPr marL="0" indent="0">
              <a:buNone/>
            </a:pPr>
            <a:endParaRPr lang="en-US" sz="1900"/>
          </a:p>
          <a:p>
            <a:r>
              <a:rPr lang="en-US" sz="1900">
                <a:ea typeface="+mn-lt"/>
                <a:cs typeface="+mn-lt"/>
              </a:rPr>
              <a:t>For rule out pathway: If 3 days of fever (changed from 1 day)</a:t>
            </a:r>
          </a:p>
          <a:p>
            <a:pPr lvl="1"/>
            <a:r>
              <a:rPr lang="en-US" sz="1900">
                <a:ea typeface="+mn-lt"/>
                <a:cs typeface="+mn-lt"/>
              </a:rPr>
              <a:t> the initial labs should be CBC/Comp/CRP/ESR (Other testing as clinically indicated to identify cause of fever, based on clinical features).</a:t>
            </a:r>
            <a:endParaRPr lang="en-US" sz="1900">
              <a:cs typeface="Calibri"/>
            </a:endParaRPr>
          </a:p>
          <a:p>
            <a:r>
              <a:rPr lang="en-US" sz="1900">
                <a:ea typeface="+mn-lt"/>
                <a:cs typeface="+mn-lt"/>
              </a:rPr>
              <a:t>If abnormal:</a:t>
            </a:r>
          </a:p>
          <a:p>
            <a:pPr lvl="1"/>
            <a:r>
              <a:rPr lang="en-US" sz="1900">
                <a:ea typeface="+mn-lt"/>
                <a:cs typeface="+mn-lt"/>
              </a:rPr>
              <a:t> send additional blood work noted in the MIS-C pathway. </a:t>
            </a:r>
            <a:endParaRPr lang="en-US" sz="1900"/>
          </a:p>
          <a:p>
            <a:pPr marL="457200" lvl="1" indent="0">
              <a:buNone/>
            </a:pPr>
            <a:endParaRPr lang="en-US" sz="1900"/>
          </a:p>
          <a:p>
            <a:pPr marL="457200" lvl="1" indent="0">
              <a:buNone/>
            </a:pPr>
            <a:r>
              <a:rPr lang="en-US" sz="1900" b="1">
                <a:ea typeface="+mn-lt"/>
                <a:cs typeface="+mn-lt"/>
              </a:rPr>
              <a:t>*One caveat </a:t>
            </a:r>
            <a:r>
              <a:rPr lang="en-US" sz="1900">
                <a:ea typeface="+mn-lt"/>
                <a:cs typeface="+mn-lt"/>
              </a:rPr>
              <a:t>- in children &lt;5 years of age the sensitivity of these screening labs individually for MIS-C are lower than in older children so some clinical judgment would be needed in that age group to consider additional tests, repeat testing in 24 hours or observation in the hospital.</a:t>
            </a:r>
            <a:endParaRPr lang="en-US" sz="1900">
              <a:cs typeface="Calibri" panose="020F0502020204030204"/>
            </a:endParaRPr>
          </a:p>
          <a:p>
            <a:endParaRPr lang="en-US" sz="1900">
              <a:cs typeface="Calibri" panose="020F0502020204030204"/>
            </a:endParaRPr>
          </a:p>
          <a:p>
            <a:endParaRPr lang="en-US" sz="1900">
              <a:cs typeface="Calibri" panose="020F0502020204030204"/>
            </a:endParaRPr>
          </a:p>
        </p:txBody>
      </p:sp>
    </p:spTree>
    <p:extLst>
      <p:ext uri="{BB962C8B-B14F-4D97-AF65-F5344CB8AC3E}">
        <p14:creationId xmlns:p14="http://schemas.microsoft.com/office/powerpoint/2010/main" val="2049537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D3B5B-FB83-4F1A-9493-44D5EF47D2B3}"/>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FCF8394A-E222-4C34-A4DF-ADC757DF1F06}"/>
              </a:ext>
            </a:extLst>
          </p:cNvPr>
          <p:cNvGraphicFramePr>
            <a:graphicFrameLocks noGrp="1"/>
          </p:cNvGraphicFramePr>
          <p:nvPr>
            <p:ph idx="1"/>
            <p:extLst>
              <p:ext uri="{D42A27DB-BD31-4B8C-83A1-F6EECF244321}">
                <p14:modId xmlns:p14="http://schemas.microsoft.com/office/powerpoint/2010/main" val="3953985930"/>
              </p:ext>
            </p:extLst>
          </p:nvPr>
        </p:nvGraphicFramePr>
        <p:xfrm>
          <a:off x="-14377" y="-14377"/>
          <a:ext cx="12152821" cy="10857252"/>
        </p:xfrm>
        <a:graphic>
          <a:graphicData uri="http://schemas.openxmlformats.org/drawingml/2006/table">
            <a:tbl>
              <a:tblPr firstRow="1" bandRow="1">
                <a:tableStyleId>{5C22544A-7EE6-4342-B048-85BDC9FD1C3A}</a:tableStyleId>
              </a:tblPr>
              <a:tblGrid>
                <a:gridCol w="1621711">
                  <a:extLst>
                    <a:ext uri="{9D8B030D-6E8A-4147-A177-3AD203B41FA5}">
                      <a16:colId xmlns:a16="http://schemas.microsoft.com/office/drawing/2014/main" val="172833596"/>
                    </a:ext>
                  </a:extLst>
                </a:gridCol>
                <a:gridCol w="10531110">
                  <a:extLst>
                    <a:ext uri="{9D8B030D-6E8A-4147-A177-3AD203B41FA5}">
                      <a16:colId xmlns:a16="http://schemas.microsoft.com/office/drawing/2014/main" val="1765398920"/>
                    </a:ext>
                  </a:extLst>
                </a:gridCol>
              </a:tblGrid>
              <a:tr h="298998">
                <a:tc>
                  <a:txBody>
                    <a:bodyPr/>
                    <a:lstStyle/>
                    <a:p>
                      <a:pPr algn="l" rtl="0" fontAlgn="base"/>
                      <a:endParaRPr lang="en-US">
                        <a:effectLst/>
                      </a:endParaRPr>
                    </a:p>
                  </a:txBody>
                  <a:tcPr/>
                </a:tc>
                <a:tc>
                  <a:txBody>
                    <a:bodyPr/>
                    <a:lstStyle/>
                    <a:p>
                      <a:pPr algn="l" rtl="0" fontAlgn="base"/>
                      <a:r>
                        <a:rPr lang="en-US" dirty="0">
                          <a:effectLst/>
                        </a:rPr>
                        <a:t>Current  Update​ - 9/16</a:t>
                      </a:r>
                      <a:r>
                        <a:rPr lang="en-US" sz="2000" b="1" dirty="0">
                          <a:effectLst/>
                        </a:rPr>
                        <a:t>/20</a:t>
                      </a:r>
                      <a:endParaRPr lang="en-US" sz="2000" b="1" i="0">
                        <a:solidFill>
                          <a:srgbClr val="FFFFFF"/>
                        </a:solidFill>
                        <a:effectLst/>
                      </a:endParaRPr>
                    </a:p>
                  </a:txBody>
                  <a:tcPr/>
                </a:tc>
                <a:extLst>
                  <a:ext uri="{0D108BD9-81ED-4DB2-BD59-A6C34878D82A}">
                    <a16:rowId xmlns:a16="http://schemas.microsoft.com/office/drawing/2014/main" val="2433745588"/>
                  </a:ext>
                </a:extLst>
              </a:tr>
              <a:tr h="5232463">
                <a:tc>
                  <a:txBody>
                    <a:bodyPr/>
                    <a:lstStyle/>
                    <a:p>
                      <a:pPr algn="l" rtl="0" fontAlgn="base"/>
                      <a:r>
                        <a:rPr lang="en-US" b="1" dirty="0">
                          <a:effectLst/>
                        </a:rPr>
                        <a:t>Laboratory​</a:t>
                      </a:r>
                      <a:endParaRPr lang="en-US" b="1" i="0" dirty="0">
                        <a:solidFill>
                          <a:srgbClr val="000000"/>
                        </a:solidFill>
                        <a:effectLst/>
                      </a:endParaRPr>
                    </a:p>
                  </a:txBody>
                  <a:tcPr/>
                </a:tc>
                <a:tc>
                  <a:txBody>
                    <a:bodyPr/>
                    <a:lstStyle/>
                    <a:p>
                      <a:pPr marL="285750" lvl="0" indent="-285750" algn="l">
                        <a:buFont typeface="Arial"/>
                        <a:buChar char="•"/>
                      </a:pPr>
                      <a:r>
                        <a:rPr lang="en-US" sz="1800" b="0" i="0" u="none" strike="noStrike" noProof="0" dirty="0">
                          <a:effectLst/>
                          <a:highlight>
                            <a:srgbClr val="FFFF00"/>
                          </a:highlight>
                          <a:latin typeface="Calibri"/>
                        </a:rPr>
                        <a:t>Need to have school name for kids and teachers as part of test reporting (working on add to Eagle vs test order)</a:t>
                      </a:r>
                    </a:p>
                    <a:p>
                      <a:pPr marL="285750" lvl="0" indent="-285750" algn="l">
                        <a:buFont typeface="Arial"/>
                        <a:buChar char="•"/>
                      </a:pPr>
                      <a:r>
                        <a:rPr lang="en-US" b="0" u="none" strike="noStrike" dirty="0">
                          <a:effectLst/>
                          <a:highlight>
                            <a:srgbClr val="FFFF00"/>
                          </a:highlight>
                        </a:rPr>
                        <a:t>We experienced severe shortage of test supplies in last week due to credit hold. Now resolved but we are now going to need to be very careful about rapid test supply for next 7 days.</a:t>
                      </a:r>
                    </a:p>
                    <a:p>
                      <a:pPr marL="285750" lvl="0" indent="-285750" algn="l">
                        <a:buFont typeface="Arial"/>
                        <a:buChar char="•"/>
                      </a:pPr>
                      <a:r>
                        <a:rPr lang="en-US" b="0" u="none" strike="noStrike" dirty="0">
                          <a:effectLst/>
                        </a:rPr>
                        <a:t>New Microbiology / Virology Lab Director – Dr. Anna Plourde, MD MPH. Please join me in welcoming her</a:t>
                      </a:r>
                    </a:p>
                    <a:p>
                      <a:pPr marL="285750" lvl="0" indent="-285750" algn="l">
                        <a:buFont typeface="Arial"/>
                        <a:buChar char="•"/>
                      </a:pPr>
                      <a:r>
                        <a:rPr lang="en-US" b="0" u="none" strike="noStrike" dirty="0">
                          <a:effectLst/>
                        </a:rPr>
                        <a:t>Respiratory Panel in use is now the </a:t>
                      </a:r>
                      <a:r>
                        <a:rPr lang="en-US" b="0" u="none" strike="noStrike" dirty="0" err="1">
                          <a:effectLst/>
                        </a:rPr>
                        <a:t>BioFire</a:t>
                      </a:r>
                      <a:r>
                        <a:rPr lang="en-US" b="0" u="none" strike="noStrike" dirty="0">
                          <a:effectLst/>
                        </a:rPr>
                        <a:t> Respiratory panel 2.1 as of 9/9. Includes respiratory viruses and SARS-CoV-2 in one test. This should be test order for patients with respiratory symptoms compatible with COVID or flu.  Please note that t</a:t>
                      </a:r>
                      <a:r>
                        <a:rPr lang="en-US" sz="1800" b="0" i="0" u="none" strike="noStrike" noProof="0" dirty="0">
                          <a:effectLst/>
                          <a:latin typeface="Calibri"/>
                        </a:rPr>
                        <a:t>he RP2.1 panel includes </a:t>
                      </a:r>
                      <a:r>
                        <a:rPr lang="en-US" sz="1800" b="0" i="0" u="sng" strike="noStrike" noProof="0" dirty="0">
                          <a:effectLst/>
                          <a:latin typeface="Calibri"/>
                        </a:rPr>
                        <a:t>four common human coronaviruses corona virus</a:t>
                      </a:r>
                      <a:r>
                        <a:rPr lang="en-US" sz="1800" b="0" i="0" u="none" strike="noStrike" noProof="0" dirty="0">
                          <a:effectLst/>
                          <a:latin typeface="Calibri"/>
                        </a:rPr>
                        <a:t> 229E, NL63, OC43 in addition to SARS-CoV-2.   </a:t>
                      </a:r>
                      <a:r>
                        <a:rPr lang="en-US" sz="1800" b="0" i="0" u="none" strike="noStrike" noProof="0" dirty="0">
                          <a:solidFill>
                            <a:srgbClr val="FF0000"/>
                          </a:solidFill>
                          <a:effectLst/>
                          <a:latin typeface="Calibri"/>
                        </a:rPr>
                        <a:t>DO NOT ORDER BOTH RESPIRATORY PANEL AND SARS-CoV-2</a:t>
                      </a:r>
                      <a:endParaRPr lang="en-US" dirty="0"/>
                    </a:p>
                    <a:p>
                      <a:pPr marL="285750" lvl="0" indent="-285750" algn="l">
                        <a:buFont typeface="Arial,Sans-Serif"/>
                        <a:buChar char="•"/>
                      </a:pPr>
                      <a:r>
                        <a:rPr lang="en-US" sz="1800" b="0" i="0" u="none" strike="noStrike" noProof="0" dirty="0">
                          <a:effectLst/>
                          <a:latin typeface="Calibri"/>
                        </a:rPr>
                        <a:t> Viral Transport Media in Central Stores ran out two weeks ago and no date of arrival provided. We are distributing tubes with saline which is clear fluid as well as some standard pink media. Tubes available for pick-up from Blood Bank or in Virology (day).</a:t>
                      </a:r>
                      <a:endParaRPr lang="en-US" b="0" u="none" strike="noStrike" dirty="0">
                        <a:effectLst/>
                      </a:endParaRPr>
                    </a:p>
                    <a:p>
                      <a:pPr marL="285750" lvl="0" indent="-285750" algn="l">
                        <a:buFont typeface="Arial,Sans-Serif"/>
                        <a:buChar char="•"/>
                      </a:pPr>
                      <a:r>
                        <a:rPr lang="en-US" sz="1800" b="0" i="0" u="none" strike="noStrike" noProof="0" dirty="0">
                          <a:effectLst/>
                          <a:latin typeface="Calibri"/>
                        </a:rPr>
                        <a:t>Roche Cobas 6800 delivered 8/17/20, training began 9/8/20. Expect for it to be launched in one week. IT pending for interface.</a:t>
                      </a:r>
                      <a:endParaRPr lang="en-US" b="0" u="none" strike="noStrike" dirty="0">
                        <a:effectLst/>
                      </a:endParaRPr>
                    </a:p>
                    <a:p>
                      <a:pPr marL="285750" lvl="0" indent="-285750" algn="l">
                        <a:buFont typeface="Arial"/>
                        <a:buChar char="•"/>
                      </a:pPr>
                      <a:r>
                        <a:rPr lang="en-US" sz="1800" b="0" i="0" u="none" strike="noStrike" noProof="0" dirty="0">
                          <a:solidFill>
                            <a:schemeClr val="tx1"/>
                          </a:solidFill>
                          <a:effectLst/>
                          <a:latin typeface="Calibri"/>
                        </a:rPr>
                        <a:t>BAY RIDGE – Tests continue to be transported to UHB for processing. Unable to process at Bay Ridge due to licensure.</a:t>
                      </a:r>
                      <a:endParaRPr lang="en-US" b="0" u="none" strike="noStrike" dirty="0">
                        <a:effectLst/>
                      </a:endParaRPr>
                    </a:p>
                    <a:p>
                      <a:pPr marL="285750" lvl="0" indent="-285750" algn="l">
                        <a:buFont typeface="Arial"/>
                        <a:buChar char="•"/>
                      </a:pPr>
                      <a:r>
                        <a:rPr lang="en-US" b="0" u="none" strike="noStrike" dirty="0">
                          <a:solidFill>
                            <a:srgbClr val="FF0000"/>
                          </a:solidFill>
                          <a:effectLst/>
                        </a:rPr>
                        <a:t>EXPECT FOR MOST SARS-CoV-2 TESTS TO HAVE A 6- 30 h TURNAROUND TIME. </a:t>
                      </a:r>
                      <a:r>
                        <a:rPr lang="en-US" b="1" u="none" strike="noStrike" dirty="0">
                          <a:solidFill>
                            <a:srgbClr val="FF0000"/>
                          </a:solidFill>
                          <a:effectLst/>
                        </a:rPr>
                        <a:t>However</a:t>
                      </a:r>
                      <a:r>
                        <a:rPr lang="en-US" b="0" u="none" strike="noStrike" dirty="0">
                          <a:solidFill>
                            <a:srgbClr val="FF0000"/>
                          </a:solidFill>
                          <a:effectLst/>
                        </a:rPr>
                        <a:t>, Friday afternoon tests are not resulted until Monday afternoon unless have stat sticker or brought to lab and asked to run stat. If in lab by 11 AM Monday - Friday, then should have result by 5 PM same day for routine test. After 11 am, tests processed next weekday with result by 5 PM. This means that a test submitted on Friday afternoon will be resulted on Monday afternoon.</a:t>
                      </a:r>
                      <a:endParaRPr lang="en-US" b="0" dirty="0">
                        <a:solidFill>
                          <a:srgbClr val="FF0000"/>
                        </a:solidFill>
                      </a:endParaRPr>
                    </a:p>
                    <a:p>
                      <a:pPr marL="285750" lvl="0" indent="-285750" algn="l">
                        <a:buFont typeface="Arial"/>
                        <a:buChar char="•"/>
                      </a:pPr>
                      <a:r>
                        <a:rPr lang="en-US" b="0" u="none" strike="noStrike" dirty="0">
                          <a:effectLst/>
                        </a:rPr>
                        <a:t>ED using "stat" stickers for Rapid Test . </a:t>
                      </a:r>
                      <a:endParaRPr lang="en-US" b="0"/>
                    </a:p>
                    <a:p>
                      <a:pPr marL="285750" lvl="0" indent="-285750" algn="l">
                        <a:buFont typeface="Arial"/>
                        <a:buChar char="•"/>
                      </a:pPr>
                      <a:r>
                        <a:rPr lang="en-US" u="none" strike="noStrike" dirty="0">
                          <a:effectLst/>
                        </a:rPr>
                        <a:t>STAT - ED for admissions and symptomatic, L&amp;D, emergent surgery, stroke, transplant to use rapid test.</a:t>
                      </a:r>
                      <a:endParaRPr lang="en-US"/>
                    </a:p>
                    <a:p>
                      <a:pPr marL="285750" lvl="0" indent="-285750" algn="l">
                        <a:buFont typeface="Arial"/>
                        <a:buChar char="•"/>
                      </a:pPr>
                      <a:r>
                        <a:rPr lang="en-US" sz="1800" b="0" i="0" u="none" strike="noStrike" noProof="0" dirty="0">
                          <a:solidFill>
                            <a:schemeClr val="tx1"/>
                          </a:solidFill>
                          <a:effectLst/>
                        </a:rPr>
                        <a:t>Three test platforms now in use with an order set of SARS-CoV-2 RNA (lab makes decision which test).  </a:t>
                      </a:r>
                      <a:r>
                        <a:rPr lang="en-US" sz="1800" b="0" i="1" u="none" strike="noStrike" noProof="0" dirty="0">
                          <a:solidFill>
                            <a:schemeClr val="tx1"/>
                          </a:solidFill>
                          <a:effectLst/>
                        </a:rPr>
                        <a:t> </a:t>
                      </a:r>
                      <a:endParaRPr lang="en-US" sz="1800" b="0" i="0" u="none" strike="noStrike" noProof="0" dirty="0">
                        <a:solidFill>
                          <a:schemeClr val="tx1"/>
                        </a:solidFill>
                        <a:effectLst/>
                      </a:endParaRPr>
                    </a:p>
                    <a:p>
                      <a:pPr marL="342900" lvl="0" indent="-342900" algn="l">
                        <a:buFont typeface="Arial" panose="020B0604020202020204" pitchFamily="34" charset="0"/>
                        <a:buChar char="•"/>
                      </a:pPr>
                      <a:r>
                        <a:rPr lang="en-US" u="none" strike="noStrike" dirty="0">
                          <a:effectLst/>
                        </a:rPr>
                        <a:t>Swabs available in Central Stores. Swabs are Puritan </a:t>
                      </a:r>
                      <a:r>
                        <a:rPr lang="en-US" u="none" strike="noStrike" dirty="0" err="1">
                          <a:effectLst/>
                        </a:rPr>
                        <a:t>PurFlock</a:t>
                      </a:r>
                      <a:r>
                        <a:rPr lang="en-US" u="none" strike="noStrike" dirty="0">
                          <a:effectLst/>
                        </a:rPr>
                        <a:t> Ultra. </a:t>
                      </a:r>
                      <a:endParaRPr lang="en-US" dirty="0"/>
                    </a:p>
                    <a:p>
                      <a:pPr marL="342900" lvl="0" indent="-342900" algn="l">
                        <a:buFont typeface="Arial" panose="020B0604020202020204" pitchFamily="34" charset="0"/>
                        <a:buChar char="•"/>
                      </a:pPr>
                      <a:r>
                        <a:rPr lang="en-US" u="none" strike="noStrike" dirty="0">
                          <a:effectLst/>
                        </a:rPr>
                        <a:t>Remember to put label on media tube and date and initials. </a:t>
                      </a:r>
                      <a:endParaRPr lang="en-US" dirty="0"/>
                    </a:p>
                    <a:p>
                      <a:pPr marL="342900" lvl="0" indent="-342900" algn="l">
                        <a:buFont typeface="Arial"/>
                        <a:buChar char="•"/>
                      </a:pPr>
                      <a:r>
                        <a:rPr lang="en-US" u="none" strike="noStrike" dirty="0">
                          <a:solidFill>
                            <a:schemeClr val="tx1"/>
                          </a:solidFill>
                          <a:effectLst/>
                        </a:rPr>
                        <a:t>Close tube tightly so does not leak. Leaking tubes will be rejected.</a:t>
                      </a:r>
                      <a:endParaRPr lang="en-US" dirty="0"/>
                    </a:p>
                    <a:p>
                      <a:pPr marL="342900" lvl="0" indent="-342900" algn="l">
                        <a:buFont typeface="Arial"/>
                        <a:buChar char="•"/>
                      </a:pPr>
                      <a:r>
                        <a:rPr lang="en-US" sz="1800" b="0" i="0" u="none" strike="noStrike" noProof="0" dirty="0">
                          <a:effectLst/>
                          <a:latin typeface="Calibri"/>
                        </a:rPr>
                        <a:t>Please deliver nasopharyngeal swabs to Accessioning rather than use pneumatic tube. </a:t>
                      </a:r>
                      <a:endParaRPr lang="en-US" u="none" strike="noStrike" dirty="0">
                        <a:solidFill>
                          <a:schemeClr val="tx1"/>
                        </a:solidFill>
                        <a:effectLst/>
                      </a:endParaRPr>
                    </a:p>
                    <a:p>
                      <a:pPr marL="342900" lvl="0" indent="-342900" algn="l">
                        <a:buFont typeface="Arial" panose="020B0604020202020204" pitchFamily="34" charset="0"/>
                        <a:buChar char="•"/>
                      </a:pPr>
                      <a:r>
                        <a:rPr lang="en-US" sz="1800" b="0" i="0" u="none" strike="noStrike" noProof="0" dirty="0">
                          <a:effectLst/>
                          <a:latin typeface="Calibri"/>
                        </a:rPr>
                        <a:t>Employee / Student Health available for SARS-CoV-2 testing of employees and students – </a:t>
                      </a:r>
                      <a:r>
                        <a:rPr lang="en-US" sz="1800" b="0" i="0" u="none" strike="noStrike" noProof="0" dirty="0" err="1">
                          <a:effectLst/>
                          <a:latin typeface="Calibri"/>
                        </a:rPr>
                        <a:t>approx</a:t>
                      </a:r>
                      <a:r>
                        <a:rPr lang="en-US" sz="1800" b="0" i="0" u="none" strike="noStrike" noProof="0" dirty="0">
                          <a:effectLst/>
                          <a:latin typeface="Calibri"/>
                        </a:rPr>
                        <a:t> 30 h TAT (except Friday resulted Monday afternoon) </a:t>
                      </a:r>
                      <a:endParaRPr lang="en-US" dirty="0"/>
                    </a:p>
                    <a:p>
                      <a:pPr marL="342900" lvl="0" indent="-342900" algn="l">
                        <a:buFont typeface="Arial" panose="020B0604020202020204" pitchFamily="34" charset="0"/>
                        <a:buChar char="•"/>
                      </a:pPr>
                      <a:r>
                        <a:rPr lang="en-US" u="none" strike="noStrike" dirty="0">
                          <a:effectLst/>
                        </a:rPr>
                        <a:t>Antibody testing (IgG qualitative) available for employees and patients using Abbott Architect.</a:t>
                      </a:r>
                      <a:r>
                        <a:rPr lang="en-US" b="1" dirty="0">
                          <a:solidFill>
                            <a:schemeClr val="tx1"/>
                          </a:solidFill>
                          <a:effectLst/>
                        </a:rPr>
                        <a:t>​</a:t>
                      </a:r>
                      <a:endParaRPr lang="en-US" b="1" dirty="0">
                        <a:solidFill>
                          <a:schemeClr val="tx1"/>
                        </a:solidFill>
                      </a:endParaRPr>
                    </a:p>
                    <a:p>
                      <a:pPr marL="342900" lvl="0" indent="-342900" algn="l">
                        <a:buFont typeface="Arial" panose="020B0604020202020204" pitchFamily="34" charset="0"/>
                        <a:buChar char="•"/>
                      </a:pPr>
                      <a:endParaRPr lang="en-US">
                        <a:effectLst/>
                      </a:endParaRPr>
                    </a:p>
                  </a:txBody>
                  <a:tcPr/>
                </a:tc>
                <a:extLst>
                  <a:ext uri="{0D108BD9-81ED-4DB2-BD59-A6C34878D82A}">
                    <a16:rowId xmlns:a16="http://schemas.microsoft.com/office/drawing/2014/main" val="3615118848"/>
                  </a:ext>
                </a:extLst>
              </a:tr>
              <a:tr h="1317012">
                <a:tc>
                  <a:txBody>
                    <a:bodyPr/>
                    <a:lstStyle/>
                    <a:p>
                      <a:pPr lvl="0" algn="l">
                        <a:buNone/>
                      </a:pPr>
                      <a:endParaRPr lang="en-US" b="1">
                        <a:effectLst/>
                      </a:endParaRPr>
                    </a:p>
                  </a:txBody>
                  <a:tcPr/>
                </a:tc>
                <a:tc>
                  <a:txBody>
                    <a:bodyPr/>
                    <a:lstStyle/>
                    <a:p>
                      <a:pPr marL="0" lvl="0" indent="0" algn="l">
                        <a:buNone/>
                      </a:pPr>
                      <a:endParaRPr lang="en-US">
                        <a:solidFill>
                          <a:schemeClr val="tx1"/>
                        </a:solidFill>
                        <a:effectLst/>
                      </a:endParaRPr>
                    </a:p>
                  </a:txBody>
                  <a:tcPr/>
                </a:tc>
                <a:extLst>
                  <a:ext uri="{0D108BD9-81ED-4DB2-BD59-A6C34878D82A}">
                    <a16:rowId xmlns:a16="http://schemas.microsoft.com/office/drawing/2014/main" val="3752445715"/>
                  </a:ext>
                </a:extLst>
              </a:tr>
            </a:tbl>
          </a:graphicData>
        </a:graphic>
      </p:graphicFrame>
    </p:spTree>
    <p:extLst>
      <p:ext uri="{BB962C8B-B14F-4D97-AF65-F5344CB8AC3E}">
        <p14:creationId xmlns:p14="http://schemas.microsoft.com/office/powerpoint/2010/main" val="78199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3D6E11-075B-4ABB-8CD4-4D0CF39A2846}"/>
              </a:ext>
            </a:extLst>
          </p:cNvPr>
          <p:cNvSpPr txBox="1"/>
          <p:nvPr/>
        </p:nvSpPr>
        <p:spPr>
          <a:xfrm>
            <a:off x="838200" y="184805"/>
            <a:ext cx="10515600" cy="15058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5200" kern="1200">
                <a:solidFill>
                  <a:schemeClr val="tx1"/>
                </a:solidFill>
                <a:latin typeface="+mj-lt"/>
                <a:ea typeface="+mj-ea"/>
                <a:cs typeface="+mj-cs"/>
              </a:rPr>
              <a:t>In-house Testing data </a:t>
            </a:r>
          </a:p>
        </p:txBody>
      </p:sp>
      <p:pic>
        <p:nvPicPr>
          <p:cNvPr id="3" name="Picture 4" descr="A screenshot of a cell phone&#10;&#10;Description automatically generated">
            <a:extLst>
              <a:ext uri="{FF2B5EF4-FFF2-40B4-BE49-F238E27FC236}">
                <a16:creationId xmlns:a16="http://schemas.microsoft.com/office/drawing/2014/main" id="{9B3911EB-FD34-4F70-8806-1F8076A2EDD7}"/>
              </a:ext>
            </a:extLst>
          </p:cNvPr>
          <p:cNvPicPr>
            <a:picLocks noChangeAspect="1"/>
          </p:cNvPicPr>
          <p:nvPr/>
        </p:nvPicPr>
        <p:blipFill>
          <a:blip r:embed="rId2"/>
          <a:stretch>
            <a:fillRect/>
          </a:stretch>
        </p:blipFill>
        <p:spPr>
          <a:xfrm>
            <a:off x="313067" y="1962580"/>
            <a:ext cx="11880732" cy="3377435"/>
          </a:xfrm>
          <a:prstGeom prst="rect">
            <a:avLst/>
          </a:prstGeom>
        </p:spPr>
      </p:pic>
      <p:sp>
        <p:nvSpPr>
          <p:cNvPr id="8" name="TextBox 7">
            <a:extLst>
              <a:ext uri="{FF2B5EF4-FFF2-40B4-BE49-F238E27FC236}">
                <a16:creationId xmlns:a16="http://schemas.microsoft.com/office/drawing/2014/main" id="{8E2EED4D-CACD-441A-AF2E-824A6838437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14D5033A-A66D-4584-A5C4-A4086030A4DE}"/>
              </a:ext>
            </a:extLst>
          </p:cNvPr>
          <p:cNvSpPr txBox="1"/>
          <p:nvPr/>
        </p:nvSpPr>
        <p:spPr>
          <a:xfrm>
            <a:off x="4710289" y="386362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36608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5054-36DC-084D-AE2F-2ECCB12FF4ED}"/>
              </a:ext>
            </a:extLst>
          </p:cNvPr>
          <p:cNvSpPr>
            <a:spLocks noGrp="1"/>
          </p:cNvSpPr>
          <p:nvPr>
            <p:ph type="title"/>
          </p:nvPr>
        </p:nvSpPr>
        <p:spPr>
          <a:xfrm>
            <a:off x="1653363" y="365760"/>
            <a:ext cx="9367203" cy="1188720"/>
          </a:xfrm>
        </p:spPr>
        <p:txBody>
          <a:bodyPr>
            <a:normAutofit/>
          </a:bodyPr>
          <a:lstStyle/>
          <a:p>
            <a:r>
              <a:rPr lang="en-US"/>
              <a:t>New State Testing Requirement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33A3B89-D27F-9C4A-9D10-A92DEA988F84}"/>
              </a:ext>
            </a:extLst>
          </p:cNvPr>
          <p:cNvSpPr>
            <a:spLocks noGrp="1"/>
          </p:cNvSpPr>
          <p:nvPr>
            <p:ph idx="1"/>
          </p:nvPr>
        </p:nvSpPr>
        <p:spPr>
          <a:xfrm>
            <a:off x="1653363" y="2176272"/>
            <a:ext cx="9367204" cy="4041648"/>
          </a:xfrm>
        </p:spPr>
        <p:txBody>
          <a:bodyPr anchor="t">
            <a:normAutofit/>
          </a:bodyPr>
          <a:lstStyle/>
          <a:p>
            <a:r>
              <a:rPr lang="en-US" sz="2000"/>
              <a:t>Section 405.11 of 10 NYCRR is amended by adding a new subdivision (h) to read as follows: </a:t>
            </a:r>
          </a:p>
          <a:p>
            <a:r>
              <a:rPr lang="en-US" sz="2000"/>
              <a:t>(h) COVID-19 and Influenza Confirmatory Testing. </a:t>
            </a:r>
          </a:p>
          <a:p>
            <a:r>
              <a:rPr lang="en-US" sz="2000"/>
              <a:t>(1) Any patient who is known to have been exposed to COVID-19 or influenza or has symptoms consistent with COVID-19 or influenza shall be tested for </a:t>
            </a:r>
            <a:r>
              <a:rPr lang="en-US" sz="2000" b="1"/>
              <a:t>both</a:t>
            </a:r>
            <a:r>
              <a:rPr lang="en-US" sz="2000"/>
              <a:t> such diseases. </a:t>
            </a:r>
          </a:p>
          <a:p>
            <a:r>
              <a:rPr lang="en-US" sz="2000"/>
              <a:t>(2) Whenever a person expires while in the hospital, or while en route to the hospital, and in the professional judgment of the attending clinician there is a clinical suspicion that COVID-19 or influenza was a cause of death, but no such tests were performed in the 14 days before death, the </a:t>
            </a:r>
            <a:r>
              <a:rPr lang="en-US" sz="2000" b="1"/>
              <a:t>hospital shall </a:t>
            </a:r>
            <a:r>
              <a:rPr lang="en-US" sz="2000"/>
              <a:t>administer </a:t>
            </a:r>
            <a:r>
              <a:rPr lang="en-US" sz="2000" b="1"/>
              <a:t>both</a:t>
            </a:r>
            <a:r>
              <a:rPr lang="en-US" sz="2000"/>
              <a:t> a COVID-19 and influenza test within 48 hours after death, in accordance with guidance published by the Department.</a:t>
            </a:r>
          </a:p>
        </p:txBody>
      </p:sp>
    </p:spTree>
    <p:extLst>
      <p:ext uri="{BB962C8B-B14F-4D97-AF65-F5344CB8AC3E}">
        <p14:creationId xmlns:p14="http://schemas.microsoft.com/office/powerpoint/2010/main" val="851887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DCDFA02B-0093-4C3B-826C-F55B8839BAC0}"/>
              </a:ext>
            </a:extLst>
          </p:cNvPr>
          <p:cNvPicPr>
            <a:picLocks noChangeAspect="1"/>
          </p:cNvPicPr>
          <p:nvPr/>
        </p:nvPicPr>
        <p:blipFill rotWithShape="1">
          <a:blip r:embed="rId2"/>
          <a:srcRect l="25164" t="21471" r="46291" b="18468"/>
          <a:stretch/>
        </p:blipFill>
        <p:spPr>
          <a:xfrm>
            <a:off x="3715804" y="99181"/>
            <a:ext cx="5140216" cy="6770807"/>
          </a:xfrm>
          <a:prstGeom prst="rect">
            <a:avLst/>
          </a:prstGeom>
        </p:spPr>
      </p:pic>
    </p:spTree>
    <p:extLst>
      <p:ext uri="{BB962C8B-B14F-4D97-AF65-F5344CB8AC3E}">
        <p14:creationId xmlns:p14="http://schemas.microsoft.com/office/powerpoint/2010/main" val="3571082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C31E19-1B09-479B-AB34-8C655FDD688F}"/>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100" kern="1200">
                <a:solidFill>
                  <a:srgbClr val="000000"/>
                </a:solidFill>
                <a:latin typeface="+mj-lt"/>
                <a:ea typeface="+mj-ea"/>
                <a:cs typeface="+mj-cs"/>
              </a:rPr>
              <a:t>STATE AND CITY SUMMARY:</a:t>
            </a:r>
          </a:p>
        </p:txBody>
      </p:sp>
      <p:sp>
        <p:nvSpPr>
          <p:cNvPr id="4" name="Text Placeholder 3">
            <a:extLst>
              <a:ext uri="{FF2B5EF4-FFF2-40B4-BE49-F238E27FC236}">
                <a16:creationId xmlns:a16="http://schemas.microsoft.com/office/drawing/2014/main" id="{BE9E9282-1956-4BC5-905D-6760B34CEA2A}"/>
              </a:ext>
            </a:extLst>
          </p:cNvPr>
          <p:cNvSpPr>
            <a:spLocks noGrp="1"/>
          </p:cNvSpPr>
          <p:nvPr>
            <p:ph type="body" idx="1"/>
          </p:nvPr>
        </p:nvSpPr>
        <p:spPr>
          <a:xfrm>
            <a:off x="6590966" y="3428999"/>
            <a:ext cx="4805691" cy="838831"/>
          </a:xfrm>
        </p:spPr>
        <p:txBody>
          <a:bodyPr vert="horz" lIns="91440" tIns="45720" rIns="91440" bIns="45720" rtlCol="0" anchor="b">
            <a:normAutofit/>
          </a:bodyPr>
          <a:lstStyle/>
          <a:p>
            <a:endParaRPr lang="en-US" sz="1800" kern="1200">
              <a:solidFill>
                <a:srgbClr val="000000"/>
              </a:solidFill>
              <a:latin typeface="+mn-lt"/>
              <a:ea typeface="+mn-ea"/>
              <a:cs typeface="+mn-cs"/>
            </a:endParaRPr>
          </a:p>
        </p:txBody>
      </p:sp>
      <p:sp>
        <p:nvSpPr>
          <p:cNvPr id="1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City">
            <a:extLst>
              <a:ext uri="{FF2B5EF4-FFF2-40B4-BE49-F238E27FC236}">
                <a16:creationId xmlns:a16="http://schemas.microsoft.com/office/drawing/2014/main" id="{80BCC2E1-B799-4707-ABC3-E88DADA3BD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535072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D8DD4-5840-41DA-970E-32AAABE60454}"/>
              </a:ext>
            </a:extLst>
          </p:cNvPr>
          <p:cNvSpPr>
            <a:spLocks noGrp="1"/>
          </p:cNvSpPr>
          <p:nvPr>
            <p:ph type="title"/>
          </p:nvPr>
        </p:nvSpPr>
        <p:spPr>
          <a:xfrm>
            <a:off x="643467" y="321734"/>
            <a:ext cx="10905066" cy="1135737"/>
          </a:xfrm>
        </p:spPr>
        <p:txBody>
          <a:bodyPr>
            <a:normAutofit/>
          </a:bodyPr>
          <a:lstStyle/>
          <a:p>
            <a:r>
              <a:rPr lang="en-US" sz="3600" b="1">
                <a:cs typeface="Calibri Light"/>
              </a:rPr>
              <a:t>IT Update</a:t>
            </a:r>
            <a:endParaRPr lang="en-US" sz="3600" b="1"/>
          </a:p>
        </p:txBody>
      </p:sp>
      <p:sp>
        <p:nvSpPr>
          <p:cNvPr id="3" name="Content Placeholder 2">
            <a:extLst>
              <a:ext uri="{FF2B5EF4-FFF2-40B4-BE49-F238E27FC236}">
                <a16:creationId xmlns:a16="http://schemas.microsoft.com/office/drawing/2014/main" id="{55146FD5-51B0-4F4B-BF6D-F808694D992E}"/>
              </a:ext>
            </a:extLst>
          </p:cNvPr>
          <p:cNvSpPr>
            <a:spLocks noGrp="1"/>
          </p:cNvSpPr>
          <p:nvPr>
            <p:ph idx="1"/>
          </p:nvPr>
        </p:nvSpPr>
        <p:spPr>
          <a:xfrm>
            <a:off x="643467" y="1782981"/>
            <a:ext cx="10905066" cy="4393982"/>
          </a:xfrm>
        </p:spPr>
        <p:txBody>
          <a:bodyPr vert="horz" lIns="91440" tIns="45720" rIns="91440" bIns="45720" rtlCol="0">
            <a:normAutofit/>
          </a:bodyPr>
          <a:lstStyle/>
          <a:p>
            <a:r>
              <a:rPr lang="en-US" sz="1400">
                <a:ea typeface="+mn-lt"/>
                <a:cs typeface="+mn-lt"/>
              </a:rPr>
              <a:t>We have selected and will be implementing a new solution called Well Screen, to screen: Students, Visitors, Patients and Employees coming to campus so that we can monitor and reduce the spread of COVID. </a:t>
            </a:r>
          </a:p>
          <a:p>
            <a:r>
              <a:rPr lang="en-US" sz="1400">
                <a:ea typeface="+mn-lt"/>
                <a:cs typeface="+mn-lt"/>
              </a:rPr>
              <a:t>We recently launched Care Manager which  is an in-patient platform that allows the transition of Downstate patients to the next level of care with increased focus on efficiency. It is a system that will enable care management with real-time analytics, improve care coordination and decrease length of stay for our acute and post-acute patients.</a:t>
            </a:r>
          </a:p>
          <a:p>
            <a:r>
              <a:rPr lang="en-US" sz="1400">
                <a:ea typeface="+mn-lt"/>
                <a:cs typeface="+mn-lt"/>
              </a:rPr>
              <a:t>We continue to support a contact tracing initiative led by the School of Public Health</a:t>
            </a:r>
          </a:p>
          <a:p>
            <a:r>
              <a:rPr lang="en-US" sz="1400">
                <a:ea typeface="+mn-lt"/>
                <a:cs typeface="+mn-lt"/>
              </a:rPr>
              <a:t>We are also in the final stages of integrating our ED operations and systems under the same EHR system (HealthBridge) which will improve our patient journey and facilitate discharge</a:t>
            </a:r>
            <a:endParaRPr lang="en-US" sz="1400">
              <a:cs typeface="Calibri" panose="020F0502020204030204"/>
            </a:endParaRPr>
          </a:p>
          <a:p>
            <a:r>
              <a:rPr lang="en-US" sz="1400">
                <a:ea typeface="+mn-lt"/>
                <a:cs typeface="+mn-lt"/>
              </a:rPr>
              <a:t>On-boarded employees and 300+ residents with virtual orientation.</a:t>
            </a:r>
          </a:p>
          <a:p>
            <a:r>
              <a:rPr lang="en-US" sz="1400">
                <a:cs typeface="Calibri" panose="020F0502020204030204"/>
              </a:rPr>
              <a:t>We actively monitor and proactively protect our data and systems from an increased level of cyberthreats and hacking attempts</a:t>
            </a:r>
          </a:p>
          <a:p>
            <a:r>
              <a:rPr lang="en-US" sz="1400">
                <a:ea typeface="+mn-lt"/>
                <a:cs typeface="+mn-lt"/>
              </a:rPr>
              <a:t>We continue upgrading our infrastructure capabilities to support the new demand and environment:</a:t>
            </a:r>
            <a:endParaRPr lang="en-US" sz="1400"/>
          </a:p>
          <a:p>
            <a:pPr lvl="1"/>
            <a:r>
              <a:rPr lang="en-US" sz="1400" dirty="0">
                <a:ea typeface="+mn-lt"/>
                <a:cs typeface="+mn-lt"/>
              </a:rPr>
              <a:t>Upgraded network and wireless infrastructure campus wide</a:t>
            </a:r>
          </a:p>
          <a:p>
            <a:pPr lvl="1"/>
            <a:r>
              <a:rPr lang="en-US" sz="1400" dirty="0">
                <a:ea typeface="+mn-lt"/>
                <a:cs typeface="+mn-lt"/>
              </a:rPr>
              <a:t>Increased bandwidth capabilities for satellite clinics/location (Bayridge, Lefferts, 711, 710 &amp;760 Parkside)</a:t>
            </a:r>
            <a:endParaRPr lang="en-US" sz="1400"/>
          </a:p>
          <a:p>
            <a:pPr lvl="1"/>
            <a:r>
              <a:rPr lang="en-US" sz="1400" dirty="0">
                <a:ea typeface="+mn-lt"/>
                <a:cs typeface="+mn-lt"/>
              </a:rPr>
              <a:t>Upgrading resident hall </a:t>
            </a:r>
            <a:r>
              <a:rPr lang="en-US" sz="1400">
                <a:ea typeface="+mn-lt"/>
                <a:cs typeface="+mn-lt"/>
              </a:rPr>
              <a:t>WiFi</a:t>
            </a:r>
            <a:r>
              <a:rPr lang="en-US" sz="1400" dirty="0">
                <a:ea typeface="+mn-lt"/>
                <a:cs typeface="+mn-lt"/>
              </a:rPr>
              <a:t> network to support multiple student devices and easy access </a:t>
            </a:r>
            <a:endParaRPr lang="en-US" sz="1400"/>
          </a:p>
          <a:p>
            <a:pPr lvl="1"/>
            <a:r>
              <a:rPr lang="en-US" sz="1400" dirty="0">
                <a:ea typeface="+mn-lt"/>
                <a:cs typeface="+mn-lt"/>
              </a:rPr>
              <a:t>Implementing Digital Antenna solution to improve cell coverage campus wide, which will facilitate mobile technology adoption. </a:t>
            </a:r>
            <a:endParaRPr lang="en-US" sz="1400"/>
          </a:p>
          <a:p>
            <a:r>
              <a:rPr lang="en-US" sz="1400">
                <a:ea typeface="+mn-lt"/>
                <a:cs typeface="+mn-lt"/>
              </a:rPr>
              <a:t>DOXY.ME Telemedicine Solution rolled out to 35+ departments, including the ED for non-urgent visits</a:t>
            </a:r>
            <a:endParaRPr lang="en-US" sz="1400">
              <a:cs typeface="Calibri"/>
            </a:endParaRPr>
          </a:p>
          <a:p>
            <a:endParaRPr lang="en-US" sz="1400">
              <a:ea typeface="+mn-lt"/>
              <a:cs typeface="+mn-lt"/>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83639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4086-624F-4D33-BE1A-14A03D42C94C}"/>
              </a:ext>
            </a:extLst>
          </p:cNvPr>
          <p:cNvSpPr>
            <a:spLocks noGrp="1"/>
          </p:cNvSpPr>
          <p:nvPr>
            <p:ph type="title"/>
          </p:nvPr>
        </p:nvSpPr>
        <p:spPr>
          <a:xfrm>
            <a:off x="6247562" y="1202488"/>
            <a:ext cx="5851491" cy="1325563"/>
          </a:xfrm>
        </p:spPr>
        <p:txBody>
          <a:bodyPr>
            <a:normAutofit fontScale="90000"/>
          </a:bodyPr>
          <a:lstStyle/>
          <a:p>
            <a:br>
              <a:rPr lang="en-US" sz="2000">
                <a:ea typeface="+mj-lt"/>
                <a:cs typeface="+mj-lt"/>
              </a:rPr>
            </a:br>
            <a:br>
              <a:rPr lang="en-US" sz="2000">
                <a:cs typeface="Calibri Light"/>
              </a:rPr>
            </a:br>
            <a:br>
              <a:rPr lang="en-US" sz="2000">
                <a:cs typeface="Calibri Light"/>
              </a:rPr>
            </a:br>
            <a:r>
              <a:rPr lang="en-US" sz="2000">
                <a:cs typeface="Calibri Light"/>
              </a:rPr>
              <a:t>Phase 4 Maximum Capacity for Higher </a:t>
            </a:r>
            <a:r>
              <a:rPr lang="en-US" sz="2000" b="1">
                <a:cs typeface="Calibri Light"/>
              </a:rPr>
              <a:t>Education </a:t>
            </a:r>
            <a:r>
              <a:rPr lang="en-US" sz="2000">
                <a:cs typeface="Calibri Light"/>
              </a:rPr>
              <a:t>Recommendations can be found at this website:</a:t>
            </a:r>
            <a:br>
              <a:rPr lang="en-US" sz="2000">
                <a:cs typeface="Calibri Light"/>
              </a:rPr>
            </a:br>
            <a:br>
              <a:rPr lang="en-US" sz="2000">
                <a:cs typeface="Calibri Light"/>
              </a:rPr>
            </a:br>
            <a:r>
              <a:rPr lang="en-US" sz="2000">
                <a:cs typeface="Calibri Light"/>
                <a:hlinkClick r:id="rId2"/>
              </a:rPr>
              <a:t>https://www.governor.ny.gov/sites/governor.ny.gov/files/atoms/files/Higher_Education_Summary_Guidelines.pdf</a:t>
            </a:r>
            <a:br>
              <a:rPr lang="en-US" sz="2000">
                <a:cs typeface="Calibri Light"/>
              </a:rPr>
            </a:br>
            <a:br>
              <a:rPr lang="en-US" sz="2000">
                <a:cs typeface="Calibri Light"/>
              </a:rPr>
            </a:br>
            <a:br>
              <a:rPr lang="en-US" sz="2000">
                <a:cs typeface="Calibri Light"/>
              </a:rPr>
            </a:br>
            <a:br>
              <a:rPr lang="en-US" sz="2000">
                <a:cs typeface="Calibri Light"/>
              </a:rPr>
            </a:br>
            <a:r>
              <a:rPr lang="en-US" sz="2000">
                <a:cs typeface="Calibri Light"/>
              </a:rPr>
              <a:t>NON education is still at 25 even though the data on the website shows 50 NYC no indoor dining no gatherings greater than 25 people with masks and social distancing</a:t>
            </a:r>
          </a:p>
        </p:txBody>
      </p:sp>
      <p:pic>
        <p:nvPicPr>
          <p:cNvPr id="4" name="Picture 4" descr="A screenshot of a computer&#10;&#10;Description automatically generated">
            <a:extLst>
              <a:ext uri="{FF2B5EF4-FFF2-40B4-BE49-F238E27FC236}">
                <a16:creationId xmlns:a16="http://schemas.microsoft.com/office/drawing/2014/main" id="{3406D776-14A4-4471-81D0-C4E6B9F4A2D6}"/>
              </a:ext>
            </a:extLst>
          </p:cNvPr>
          <p:cNvPicPr>
            <a:picLocks noGrp="1" noChangeAspect="1"/>
          </p:cNvPicPr>
          <p:nvPr>
            <p:ph idx="1"/>
          </p:nvPr>
        </p:nvPicPr>
        <p:blipFill rotWithShape="1">
          <a:blip r:embed="rId3"/>
          <a:srcRect l="14502" t="6232" r="64462" b="2833"/>
          <a:stretch/>
        </p:blipFill>
        <p:spPr>
          <a:xfrm>
            <a:off x="595365" y="228165"/>
            <a:ext cx="5335424" cy="6482667"/>
          </a:xfrm>
        </p:spPr>
      </p:pic>
    </p:spTree>
    <p:extLst>
      <p:ext uri="{BB962C8B-B14F-4D97-AF65-F5344CB8AC3E}">
        <p14:creationId xmlns:p14="http://schemas.microsoft.com/office/powerpoint/2010/main" val="3081885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6FF4E3A-A578-490B-8813-4A146ACCF90E}"/>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dirty="0">
                <a:solidFill>
                  <a:srgbClr val="FFFFFF"/>
                </a:solidFill>
              </a:rPr>
              <a:t>UHB </a:t>
            </a:r>
            <a:r>
              <a:rPr lang="en-US" kern="1200" dirty="0">
                <a:solidFill>
                  <a:srgbClr val="FFFFFF"/>
                </a:solidFill>
                <a:latin typeface="+mj-lt"/>
                <a:ea typeface="+mj-ea"/>
                <a:cs typeface="+mj-cs"/>
              </a:rPr>
              <a:t> </a:t>
            </a:r>
            <a:r>
              <a:rPr lang="en-US" dirty="0">
                <a:solidFill>
                  <a:srgbClr val="FFFFFF"/>
                </a:solidFill>
              </a:rPr>
              <a:t>PPE UPDATES</a:t>
            </a:r>
            <a:endParaRPr lang="en-US"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E51FB79B-CA57-4C39-89AB-C53D9C51B4A6}"/>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86539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52FBEC-607D-4CEA-89E7-E2D4A530630C}"/>
              </a:ext>
            </a:extLst>
          </p:cNvPr>
          <p:cNvPicPr>
            <a:picLocks noChangeAspect="1"/>
          </p:cNvPicPr>
          <p:nvPr/>
        </p:nvPicPr>
        <p:blipFill>
          <a:blip r:embed="rId2"/>
          <a:stretch>
            <a:fillRect/>
          </a:stretch>
        </p:blipFill>
        <p:spPr>
          <a:xfrm>
            <a:off x="2514600" y="252662"/>
            <a:ext cx="6785811" cy="6485021"/>
          </a:xfrm>
          <a:prstGeom prst="rect">
            <a:avLst/>
          </a:prstGeom>
        </p:spPr>
      </p:pic>
    </p:spTree>
    <p:extLst>
      <p:ext uri="{BB962C8B-B14F-4D97-AF65-F5344CB8AC3E}">
        <p14:creationId xmlns:p14="http://schemas.microsoft.com/office/powerpoint/2010/main" val="360641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a cell phone&#10;&#10;Description automatically generated">
            <a:extLst>
              <a:ext uri="{FF2B5EF4-FFF2-40B4-BE49-F238E27FC236}">
                <a16:creationId xmlns:a16="http://schemas.microsoft.com/office/drawing/2014/main" id="{278C83EC-2C4F-42A7-A416-CB24659FD95C}"/>
              </a:ext>
            </a:extLst>
          </p:cNvPr>
          <p:cNvPicPr>
            <a:picLocks noChangeAspect="1"/>
          </p:cNvPicPr>
          <p:nvPr/>
        </p:nvPicPr>
        <p:blipFill rotWithShape="1">
          <a:blip r:embed="rId2"/>
          <a:srcRect l="15719" t="20940" r="66645" b="19099"/>
          <a:stretch/>
        </p:blipFill>
        <p:spPr>
          <a:xfrm>
            <a:off x="2634192" y="757"/>
            <a:ext cx="7622826" cy="6731742"/>
          </a:xfrm>
          <a:prstGeom prst="rect">
            <a:avLst/>
          </a:prstGeom>
        </p:spPr>
      </p:pic>
    </p:spTree>
    <p:extLst>
      <p:ext uri="{BB962C8B-B14F-4D97-AF65-F5344CB8AC3E}">
        <p14:creationId xmlns:p14="http://schemas.microsoft.com/office/powerpoint/2010/main" val="2801947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933B7E-7158-4114-AF83-EA274A9E76F3}"/>
              </a:ext>
            </a:extLst>
          </p:cNvPr>
          <p:cNvSpPr txBox="1"/>
          <p:nvPr/>
        </p:nvSpPr>
        <p:spPr>
          <a:xfrm>
            <a:off x="1572986" y="133804"/>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latin typeface="+mj-lt"/>
                <a:ea typeface="+mj-ea"/>
                <a:cs typeface="+mj-cs"/>
              </a:rPr>
              <a:t>NYS</a:t>
            </a:r>
            <a:r>
              <a:rPr lang="en-US" sz="4400">
                <a:latin typeface="+mj-lt"/>
                <a:ea typeface="+mj-ea"/>
                <a:cs typeface="+mj-cs"/>
              </a:rPr>
              <a:t>    Phase re-openings   </a:t>
            </a:r>
            <a:r>
              <a:rPr lang="en-US" sz="4400" b="1">
                <a:latin typeface="+mj-lt"/>
                <a:ea typeface="+mj-ea"/>
                <a:cs typeface="+mj-cs"/>
              </a:rPr>
              <a:t>July 20</a:t>
            </a:r>
            <a:r>
              <a:rPr lang="en-US" sz="4400" b="1" kern="1200">
                <a:latin typeface="+mj-lt"/>
                <a:ea typeface="+mj-ea"/>
                <a:cs typeface="+mj-cs"/>
              </a:rPr>
              <a:t>, 2020</a:t>
            </a:r>
            <a:r>
              <a:rPr lang="en-US" sz="4400" b="1">
                <a:latin typeface="+mj-lt"/>
                <a:ea typeface="+mj-ea"/>
                <a:cs typeface="+mj-cs"/>
              </a:rPr>
              <a:t> </a:t>
            </a:r>
            <a:endParaRPr lang="en-US" sz="4400" b="1" kern="1200">
              <a:latin typeface="+mj-lt"/>
              <a:ea typeface="+mj-ea"/>
              <a:cs typeface="+mj-cs"/>
            </a:endParaRPr>
          </a:p>
        </p:txBody>
      </p:sp>
      <p:sp>
        <p:nvSpPr>
          <p:cNvPr id="4" name="TextBox 3">
            <a:extLst>
              <a:ext uri="{FF2B5EF4-FFF2-40B4-BE49-F238E27FC236}">
                <a16:creationId xmlns:a16="http://schemas.microsoft.com/office/drawing/2014/main" id="{AC187D1A-3123-42E3-8F47-6A7C5C28CAB4}"/>
              </a:ext>
            </a:extLst>
          </p:cNvPr>
          <p:cNvSpPr txBox="1"/>
          <p:nvPr/>
        </p:nvSpPr>
        <p:spPr>
          <a:xfrm>
            <a:off x="4209536" y="317156"/>
            <a:ext cx="32580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2" name="TextBox 1">
            <a:extLst>
              <a:ext uri="{FF2B5EF4-FFF2-40B4-BE49-F238E27FC236}">
                <a16:creationId xmlns:a16="http://schemas.microsoft.com/office/drawing/2014/main" id="{C7F36A6C-0EB6-4F06-BCDD-C635987D2E1B}"/>
              </a:ext>
            </a:extLst>
          </p:cNvPr>
          <p:cNvSpPr txBox="1"/>
          <p:nvPr/>
        </p:nvSpPr>
        <p:spPr>
          <a:xfrm>
            <a:off x="8278266" y="1857294"/>
            <a:ext cx="36956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t>
            </a:r>
            <a:r>
              <a:rPr lang="en-US">
                <a:ea typeface="+mn-lt"/>
                <a:cs typeface="+mn-lt"/>
                <a:hlinkClick r:id="rId2"/>
              </a:rPr>
              <a:t>https://forward.ny.gov/</a:t>
            </a:r>
          </a:p>
          <a:p>
            <a:endParaRPr lang="en-US" b="1">
              <a:ea typeface="+mn-lt"/>
              <a:cs typeface="+mn-lt"/>
            </a:endParaRPr>
          </a:p>
          <a:p>
            <a:endParaRPr lang="en-US" b="1">
              <a:ea typeface="+mn-lt"/>
              <a:cs typeface="+mn-lt"/>
            </a:endParaRPr>
          </a:p>
          <a:p>
            <a:r>
              <a:rPr lang="en-US" b="1">
                <a:ea typeface="+mn-lt"/>
                <a:cs typeface="+mn-lt"/>
              </a:rPr>
              <a:t>September 9, 2020</a:t>
            </a:r>
            <a:endParaRPr lang="en-US">
              <a:cs typeface="Calibri"/>
            </a:endParaRPr>
          </a:p>
          <a:p>
            <a:r>
              <a:rPr lang="en-US" b="1">
                <a:ea typeface="+mn-lt"/>
                <a:cs typeface="+mn-lt"/>
              </a:rPr>
              <a:t>New York City entered Phase 4 on  Monday 7/21/20, </a:t>
            </a:r>
          </a:p>
          <a:p>
            <a:endParaRPr lang="en-US" b="1">
              <a:cs typeface="Calibri"/>
            </a:endParaRPr>
          </a:p>
          <a:p>
            <a:endParaRPr lang="en-US" b="1">
              <a:cs typeface="Calibri"/>
            </a:endParaRPr>
          </a:p>
          <a:p>
            <a:endParaRPr lang="en-US" b="1">
              <a:cs typeface="Calibri"/>
            </a:endParaRPr>
          </a:p>
          <a:p>
            <a:endParaRPr lang="en-US" b="1">
              <a:cs typeface="Calibri"/>
            </a:endParaRPr>
          </a:p>
          <a:p>
            <a:endParaRPr lang="en-US" b="1">
              <a:cs typeface="Calibri"/>
            </a:endParaRPr>
          </a:p>
        </p:txBody>
      </p:sp>
      <p:pic>
        <p:nvPicPr>
          <p:cNvPr id="6" name="Picture 6" descr="A close up of a map&#10;&#10;Description automatically generated">
            <a:extLst>
              <a:ext uri="{FF2B5EF4-FFF2-40B4-BE49-F238E27FC236}">
                <a16:creationId xmlns:a16="http://schemas.microsoft.com/office/drawing/2014/main" id="{0A90826B-7D4F-4455-B205-025208D96DE5}"/>
              </a:ext>
            </a:extLst>
          </p:cNvPr>
          <p:cNvPicPr>
            <a:picLocks noChangeAspect="1"/>
          </p:cNvPicPr>
          <p:nvPr/>
        </p:nvPicPr>
        <p:blipFill>
          <a:blip r:embed="rId3"/>
          <a:stretch>
            <a:fillRect/>
          </a:stretch>
        </p:blipFill>
        <p:spPr>
          <a:xfrm>
            <a:off x="471715" y="1101054"/>
            <a:ext cx="6995885" cy="5577549"/>
          </a:xfrm>
          <a:prstGeom prst="rect">
            <a:avLst/>
          </a:prstGeom>
        </p:spPr>
      </p:pic>
    </p:spTree>
    <p:extLst>
      <p:ext uri="{BB962C8B-B14F-4D97-AF65-F5344CB8AC3E}">
        <p14:creationId xmlns:p14="http://schemas.microsoft.com/office/powerpoint/2010/main" val="1276930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42A2-B407-2844-A43A-784569C7FCB8}"/>
              </a:ext>
            </a:extLst>
          </p:cNvPr>
          <p:cNvSpPr>
            <a:spLocks noGrp="1"/>
          </p:cNvSpPr>
          <p:nvPr>
            <p:ph type="title"/>
          </p:nvPr>
        </p:nvSpPr>
        <p:spPr>
          <a:xfrm>
            <a:off x="394504" y="365125"/>
            <a:ext cx="11653777" cy="1412372"/>
          </a:xfrm>
        </p:spPr>
        <p:txBody>
          <a:bodyPr>
            <a:normAutofit/>
          </a:bodyPr>
          <a:lstStyle/>
          <a:p>
            <a:r>
              <a:rPr lang="en-US" sz="4000">
                <a:cs typeface="Calibri Light"/>
              </a:rPr>
              <a:t>Declaration of Disaster extended to October 4, 2020</a:t>
            </a:r>
            <a:endParaRPr lang="en-US" sz="4000"/>
          </a:p>
        </p:txBody>
      </p:sp>
      <p:sp>
        <p:nvSpPr>
          <p:cNvPr id="3" name="Content Placeholder 2">
            <a:extLst>
              <a:ext uri="{FF2B5EF4-FFF2-40B4-BE49-F238E27FC236}">
                <a16:creationId xmlns:a16="http://schemas.microsoft.com/office/drawing/2014/main" id="{AFF5B043-86B7-344A-BCD5-AC7B9B134A0B}"/>
              </a:ext>
            </a:extLst>
          </p:cNvPr>
          <p:cNvSpPr>
            <a:spLocks noGrp="1"/>
          </p:cNvSpPr>
          <p:nvPr>
            <p:ph idx="1"/>
          </p:nvPr>
        </p:nvSpPr>
        <p:spPr/>
        <p:txBody>
          <a:bodyPr vert="horz" lIns="91440" tIns="45720" rIns="91440" bIns="45720" rtlCol="0" anchor="t">
            <a:normAutofit/>
          </a:bodyPr>
          <a:lstStyle/>
          <a:p>
            <a:r>
              <a:rPr lang="en-US"/>
              <a:t>Governor Cuomo has continued the declaration of the State Disaster Emergency effective March 7, 2020, as set forth in Executive Order 2020.  </a:t>
            </a:r>
          </a:p>
          <a:p>
            <a:endParaRPr lang="en-US"/>
          </a:p>
          <a:p>
            <a:r>
              <a:rPr lang="en-US"/>
              <a:t>He has issued Executive Order </a:t>
            </a:r>
            <a:r>
              <a:rPr lang="en-US">
                <a:hlinkClick r:id="rId2"/>
              </a:rPr>
              <a:t> No. 202.60: Continuing Temporary Suspension and Modification of Laws Relating to the Disaster Emergency  which states that</a:t>
            </a:r>
            <a:r>
              <a:rPr lang="en-US"/>
              <a:t> Executive Order 202 shall remain in effect until October 4, 2020.</a:t>
            </a:r>
          </a:p>
          <a:p>
            <a:endParaRPr lang="en-US"/>
          </a:p>
        </p:txBody>
      </p:sp>
    </p:spTree>
    <p:extLst>
      <p:ext uri="{BB962C8B-B14F-4D97-AF65-F5344CB8AC3E}">
        <p14:creationId xmlns:p14="http://schemas.microsoft.com/office/powerpoint/2010/main" val="1243226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automatically generated">
            <a:extLst>
              <a:ext uri="{FF2B5EF4-FFF2-40B4-BE49-F238E27FC236}">
                <a16:creationId xmlns:a16="http://schemas.microsoft.com/office/drawing/2014/main" id="{6A0F09B0-6D07-4A3C-8F70-E144C10F2AD1}"/>
              </a:ext>
            </a:extLst>
          </p:cNvPr>
          <p:cNvPicPr>
            <a:picLocks noChangeAspect="1"/>
          </p:cNvPicPr>
          <p:nvPr/>
        </p:nvPicPr>
        <p:blipFill rotWithShape="1">
          <a:blip r:embed="rId2"/>
          <a:srcRect l="3298" t="3780" r="60718" b="9966"/>
          <a:stretch/>
        </p:blipFill>
        <p:spPr>
          <a:xfrm>
            <a:off x="1483711" y="328066"/>
            <a:ext cx="8882631" cy="6003357"/>
          </a:xfrm>
          <a:prstGeom prst="rect">
            <a:avLst/>
          </a:prstGeom>
        </p:spPr>
      </p:pic>
    </p:spTree>
    <p:extLst>
      <p:ext uri="{BB962C8B-B14F-4D97-AF65-F5344CB8AC3E}">
        <p14:creationId xmlns:p14="http://schemas.microsoft.com/office/powerpoint/2010/main" val="2021565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automatically generated">
            <a:extLst>
              <a:ext uri="{FF2B5EF4-FFF2-40B4-BE49-F238E27FC236}">
                <a16:creationId xmlns:a16="http://schemas.microsoft.com/office/drawing/2014/main" id="{54D87393-FE43-4AD0-A462-BBAA48AC6C68}"/>
              </a:ext>
            </a:extLst>
          </p:cNvPr>
          <p:cNvPicPr>
            <a:picLocks noChangeAspect="1"/>
          </p:cNvPicPr>
          <p:nvPr/>
        </p:nvPicPr>
        <p:blipFill rotWithShape="1">
          <a:blip r:embed="rId2"/>
          <a:srcRect l="2817" t="3812" r="59072" b="9971"/>
          <a:stretch/>
        </p:blipFill>
        <p:spPr>
          <a:xfrm>
            <a:off x="1404884" y="310549"/>
            <a:ext cx="9416192" cy="6035352"/>
          </a:xfrm>
          <a:prstGeom prst="rect">
            <a:avLst/>
          </a:prstGeom>
        </p:spPr>
      </p:pic>
    </p:spTree>
    <p:extLst>
      <p:ext uri="{BB962C8B-B14F-4D97-AF65-F5344CB8AC3E}">
        <p14:creationId xmlns:p14="http://schemas.microsoft.com/office/powerpoint/2010/main" val="341814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B30D5EAF-75C5-4C70-BD62-AE407E536B04}"/>
              </a:ext>
            </a:extLst>
          </p:cNvPr>
          <p:cNvPicPr>
            <a:picLocks noChangeAspect="1"/>
          </p:cNvPicPr>
          <p:nvPr/>
        </p:nvPicPr>
        <p:blipFill rotWithShape="1">
          <a:blip r:embed="rId2"/>
          <a:srcRect l="17960" t="31201" r="59956" b="12792"/>
          <a:stretch/>
        </p:blipFill>
        <p:spPr>
          <a:xfrm>
            <a:off x="2236952" y="459445"/>
            <a:ext cx="8119652" cy="5860636"/>
          </a:xfrm>
          <a:prstGeom prst="rect">
            <a:avLst/>
          </a:prstGeom>
        </p:spPr>
      </p:pic>
    </p:spTree>
    <p:extLst>
      <p:ext uri="{BB962C8B-B14F-4D97-AF65-F5344CB8AC3E}">
        <p14:creationId xmlns:p14="http://schemas.microsoft.com/office/powerpoint/2010/main" val="238312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326ADE5F-5E89-489B-A07C-C1906C2D8D86}"/>
              </a:ext>
            </a:extLst>
          </p:cNvPr>
          <p:cNvPicPr>
            <a:picLocks noChangeAspect="1"/>
          </p:cNvPicPr>
          <p:nvPr/>
        </p:nvPicPr>
        <p:blipFill rotWithShape="1">
          <a:blip r:embed="rId2"/>
          <a:srcRect l="18520" t="12481" r="62259" b="25732"/>
          <a:stretch/>
        </p:blipFill>
        <p:spPr>
          <a:xfrm>
            <a:off x="2902608" y="476963"/>
            <a:ext cx="6655751" cy="6089328"/>
          </a:xfrm>
          <a:prstGeom prst="rect">
            <a:avLst/>
          </a:prstGeom>
        </p:spPr>
      </p:pic>
    </p:spTree>
    <p:extLst>
      <p:ext uri="{BB962C8B-B14F-4D97-AF65-F5344CB8AC3E}">
        <p14:creationId xmlns:p14="http://schemas.microsoft.com/office/powerpoint/2010/main" val="37295346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2294</Words>
  <Application>Microsoft Office PowerPoint</Application>
  <PresentationFormat>Widescreen</PresentationFormat>
  <Paragraphs>293</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Arial,Sans-Serif</vt:lpstr>
      <vt:lpstr>Calibri</vt:lpstr>
      <vt:lpstr>Calibri Light</vt:lpstr>
      <vt:lpstr>Georgia</vt:lpstr>
      <vt:lpstr>inherit</vt:lpstr>
      <vt:lpstr>lora</vt:lpstr>
      <vt:lpstr>Proxima Nova</vt:lpstr>
      <vt:lpstr>Segoe UI</vt:lpstr>
      <vt:lpstr>office theme</vt:lpstr>
      <vt:lpstr>COVID-19 ED Weekly Update  September 16, 2020</vt:lpstr>
      <vt:lpstr>9/15/20 Snapshot </vt:lpstr>
      <vt:lpstr>STATE AND CITY SUMMARY:</vt:lpstr>
      <vt:lpstr>PowerPoint Presentation</vt:lpstr>
      <vt:lpstr>Declaration of Disaster extended to October 4, 2020</vt:lpstr>
      <vt:lpstr>PowerPoint Presentation</vt:lpstr>
      <vt:lpstr>PowerPoint Presentation</vt:lpstr>
      <vt:lpstr>PowerPoint Presentation</vt:lpstr>
      <vt:lpstr>PowerPoint Presentation</vt:lpstr>
      <vt:lpstr>PowerPoint Presentation</vt:lpstr>
      <vt:lpstr>New York City COVID-19 Data</vt:lpstr>
      <vt:lpstr>PowerPoint Presentation</vt:lpstr>
      <vt:lpstr>New York State MIS-C (multi-system inflammatory syndrome in children)   Sept 15, 2020  (last update)- Confirmed MIS-C =254  (254 from 9/8)  total deaths =5  94 % COVID-19 + (by diagnostic, antibody or both)</vt:lpstr>
      <vt:lpstr>PowerPoint Presentation</vt:lpstr>
      <vt:lpstr>  Returning to NYS after travel from the affected states  must quarantine for 14 days  Essential staff must get tested within 24-hours of return to NY and have a Negative result BEFORE they are allowed to return to Work  *Rapid COVID-19 tests are NOT available to staff due to limited supplies  </vt:lpstr>
      <vt:lpstr>PowerPoint Presentation</vt:lpstr>
      <vt:lpstr>UHB UPDATES </vt:lpstr>
      <vt:lpstr>UHB COVID CASES SUMMARY</vt:lpstr>
      <vt:lpstr>UHB COVID-19 update 09/15/20 </vt:lpstr>
      <vt:lpstr>PowerPoint Presentation</vt:lpstr>
      <vt:lpstr>PowerPoint Presentation</vt:lpstr>
      <vt:lpstr>PowerPoint Presentation</vt:lpstr>
      <vt:lpstr>UHB COVID PROCESSES UPDATES</vt:lpstr>
      <vt:lpstr>Uhb --Up-dates in house</vt:lpstr>
      <vt:lpstr>UHB Peds guidelines for MIS-C</vt:lpstr>
      <vt:lpstr>PowerPoint Presentation</vt:lpstr>
      <vt:lpstr>PowerPoint Presentation</vt:lpstr>
      <vt:lpstr>New State Testing Requirement</vt:lpstr>
      <vt:lpstr>PowerPoint Presentation</vt:lpstr>
      <vt:lpstr>IT Update</vt:lpstr>
      <vt:lpstr>   Phase 4 Maximum Capacity for Higher Education Recommendations can be found at this website:  https://www.governor.ny.gov/sites/governor.ny.gov/files/atoms/files/Higher_Education_Summary_Guidelines.pdf    NON education is still at 25 even though the data on the website shows 50 NYC no indoor dining no gatherings greater than 25 people with masks and social distancing</vt:lpstr>
      <vt:lpstr>UHB  PPE UPDATES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ED Weekly Update  September 16, 2020</dc:title>
  <dc:creator>Pia Daniel</dc:creator>
  <cp:lastModifiedBy>Pia Daniel</cp:lastModifiedBy>
  <cp:revision>2</cp:revision>
  <dcterms:created xsi:type="dcterms:W3CDTF">2020-09-16T13:56:48Z</dcterms:created>
  <dcterms:modified xsi:type="dcterms:W3CDTF">2020-09-16T14:08:26Z</dcterms:modified>
</cp:coreProperties>
</file>