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9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Fiellin" initials="DF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8" autoAdjust="0"/>
    <p:restoredTop sz="94660"/>
  </p:normalViewPr>
  <p:slideViewPr>
    <p:cSldViewPr snapToGrid="0">
      <p:cViewPr varScale="1">
        <p:scale>
          <a:sx n="68" d="100"/>
          <a:sy n="68" d="100"/>
        </p:scale>
        <p:origin x="20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3E9F46-C12B-964A-9954-58B0FB02F55C}" type="doc">
      <dgm:prSet loTypeId="urn:microsoft.com/office/officeart/2005/8/layout/equation1" loCatId="" qsTypeId="urn:microsoft.com/office/officeart/2005/8/quickstyle/simple5" qsCatId="simple" csTypeId="urn:microsoft.com/office/officeart/2005/8/colors/accent2_2" csCatId="accent2" phldr="1"/>
      <dgm:spPr/>
    </dgm:pt>
    <dgm:pt modelId="{BE024A0A-2F5B-7E41-A06C-9A45B517A870}">
      <dgm:prSet phldrT="[Text]"/>
      <dgm:spPr>
        <a:solidFill>
          <a:schemeClr val="accent5">
            <a:lumMod val="75000"/>
          </a:schemeClr>
        </a:solidFill>
      </dgm:spPr>
      <dgm:t>
        <a:bodyPr lIns="0" tIns="0" rIns="0" bIns="0"/>
        <a:lstStyle/>
        <a:p>
          <a:r>
            <a:rPr lang="en-US" b="1" dirty="0"/>
            <a:t>Opioid Use Disorder (OUD)</a:t>
          </a:r>
        </a:p>
      </dgm:t>
    </dgm:pt>
    <dgm:pt modelId="{2DB101F5-F1CA-9B4D-B619-496D7508F80F}" type="parTrans" cxnId="{2BA92229-4A94-464D-8528-A0E2DC5A3E0E}">
      <dgm:prSet/>
      <dgm:spPr/>
      <dgm:t>
        <a:bodyPr/>
        <a:lstStyle/>
        <a:p>
          <a:endParaRPr lang="en-US"/>
        </a:p>
      </dgm:t>
    </dgm:pt>
    <dgm:pt modelId="{78EE4E70-9F55-B14A-A6FB-419288398D0E}" type="sibTrans" cxnId="{2BA92229-4A94-464D-8528-A0E2DC5A3E0E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B9347614-5BFC-7944-A23A-8D20948DFAB0}">
      <dgm:prSet phldrT="[Text]"/>
      <dgm:spPr>
        <a:solidFill>
          <a:schemeClr val="accent5">
            <a:lumMod val="75000"/>
          </a:schemeClr>
        </a:solidFill>
      </dgm:spPr>
      <dgm:t>
        <a:bodyPr lIns="0" tIns="0" rIns="0" bIns="0"/>
        <a:lstStyle/>
        <a:p>
          <a:r>
            <a:rPr lang="en-US" b="1" dirty="0"/>
            <a:t>No Recent Methadone</a:t>
          </a:r>
        </a:p>
      </dgm:t>
    </dgm:pt>
    <dgm:pt modelId="{3B0C9488-DD02-2343-9923-1B7FEF02318D}" type="parTrans" cxnId="{D6A82B53-9A85-4645-A40B-A89E6BF1752E}">
      <dgm:prSet/>
      <dgm:spPr/>
      <dgm:t>
        <a:bodyPr/>
        <a:lstStyle/>
        <a:p>
          <a:endParaRPr lang="en-US"/>
        </a:p>
      </dgm:t>
    </dgm:pt>
    <dgm:pt modelId="{F933A84B-86B4-8749-9770-A0299208F5FC}" type="sibTrans" cxnId="{D6A82B53-9A85-4645-A40B-A89E6BF1752E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8A4A2C8F-DF12-5543-B2A9-56B1898F50FB}">
      <dgm:prSet phldrT="[Text]"/>
      <dgm:spPr>
        <a:solidFill>
          <a:schemeClr val="accent5">
            <a:lumMod val="75000"/>
          </a:schemeClr>
        </a:solidFill>
      </dgm:spPr>
      <dgm:t>
        <a:bodyPr lIns="0" tIns="0" rIns="0" bIns="0"/>
        <a:lstStyle/>
        <a:p>
          <a:r>
            <a:rPr lang="en-US" b="1" dirty="0"/>
            <a:t>Opioid Withdrawal</a:t>
          </a:r>
        </a:p>
      </dgm:t>
    </dgm:pt>
    <dgm:pt modelId="{87557919-F0A8-F743-9A1D-3FA73C291B2F}" type="parTrans" cxnId="{BADD7E91-F143-A345-8D92-80844B4B7A3C}">
      <dgm:prSet/>
      <dgm:spPr/>
      <dgm:t>
        <a:bodyPr/>
        <a:lstStyle/>
        <a:p>
          <a:endParaRPr lang="en-US"/>
        </a:p>
      </dgm:t>
    </dgm:pt>
    <dgm:pt modelId="{019EE02A-8B45-7E42-9A00-91C820C66EDD}" type="sibTrans" cxnId="{BADD7E91-F143-A345-8D92-80844B4B7A3C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D9797C61-BB02-8D48-B13A-5E86BD6244D2}">
      <dgm:prSet custT="1"/>
      <dgm:spPr>
        <a:solidFill>
          <a:schemeClr val="accent5">
            <a:lumMod val="75000"/>
          </a:schemeClr>
        </a:solidFill>
      </dgm:spPr>
      <dgm:t>
        <a:bodyPr lIns="0" tIns="0" rIns="0" bIns="0"/>
        <a:lstStyle/>
        <a:p>
          <a:r>
            <a:rPr lang="en-US" sz="1600" b="1" u="sng" baseline="0" dirty="0"/>
            <a:t>A</a:t>
          </a:r>
          <a:r>
            <a:rPr lang="en-US" sz="1200" b="1" dirty="0"/>
            <a:t>nyone </a:t>
          </a:r>
          <a:r>
            <a:rPr lang="en-US" sz="1600" b="1" u="sng" dirty="0"/>
            <a:t>C</a:t>
          </a:r>
          <a:r>
            <a:rPr lang="en-US" sz="1200" b="1" dirty="0"/>
            <a:t>an </a:t>
          </a:r>
          <a:r>
            <a:rPr lang="en-US" sz="1600" b="1" u="sng" dirty="0"/>
            <a:t>T</a:t>
          </a:r>
          <a:r>
            <a:rPr lang="en-US" sz="1200" b="1" dirty="0"/>
            <a:t>reat </a:t>
          </a:r>
        </a:p>
        <a:p>
          <a:r>
            <a:rPr lang="en-US" sz="1200" b="1" dirty="0"/>
            <a:t>with BUP</a:t>
          </a:r>
        </a:p>
      </dgm:t>
    </dgm:pt>
    <dgm:pt modelId="{BE92B7CD-4195-9042-AC75-55877B3499B2}" type="parTrans" cxnId="{C695DAE4-9EB7-7A4A-8A4E-B9BFDCFCE64F}">
      <dgm:prSet/>
      <dgm:spPr/>
      <dgm:t>
        <a:bodyPr/>
        <a:lstStyle/>
        <a:p>
          <a:endParaRPr lang="en-US"/>
        </a:p>
      </dgm:t>
    </dgm:pt>
    <dgm:pt modelId="{F4CF9A60-4B39-8D4B-8639-391C07A71B4B}" type="sibTrans" cxnId="{C695DAE4-9EB7-7A4A-8A4E-B9BFDCFCE64F}">
      <dgm:prSet/>
      <dgm:spPr/>
      <dgm:t>
        <a:bodyPr/>
        <a:lstStyle/>
        <a:p>
          <a:endParaRPr lang="en-US"/>
        </a:p>
      </dgm:t>
    </dgm:pt>
    <dgm:pt modelId="{62EADBC4-BDC9-D844-8D83-ACD3DC6A5987}" type="pres">
      <dgm:prSet presAssocID="{FE3E9F46-C12B-964A-9954-58B0FB02F55C}" presName="linearFlow" presStyleCnt="0">
        <dgm:presLayoutVars>
          <dgm:dir/>
          <dgm:resizeHandles val="exact"/>
        </dgm:presLayoutVars>
      </dgm:prSet>
      <dgm:spPr/>
    </dgm:pt>
    <dgm:pt modelId="{031A3380-C82E-6047-B6A8-259D40956C4A}" type="pres">
      <dgm:prSet presAssocID="{BE024A0A-2F5B-7E41-A06C-9A45B517A870}" presName="node" presStyleLbl="node1" presStyleIdx="0" presStyleCnt="4" custScaleY="73679" custLinFactNeighborX="40182">
        <dgm:presLayoutVars>
          <dgm:bulletEnabled val="1"/>
        </dgm:presLayoutVars>
      </dgm:prSet>
      <dgm:spPr/>
    </dgm:pt>
    <dgm:pt modelId="{D89C3E8D-A80D-7F46-9D7D-8CED1492ADF9}" type="pres">
      <dgm:prSet presAssocID="{78EE4E70-9F55-B14A-A6FB-419288398D0E}" presName="spacerL" presStyleCnt="0"/>
      <dgm:spPr/>
    </dgm:pt>
    <dgm:pt modelId="{F5E41AE6-3CD3-3544-96D1-75848D7C9F1D}" type="pres">
      <dgm:prSet presAssocID="{78EE4E70-9F55-B14A-A6FB-419288398D0E}" presName="sibTrans" presStyleLbl="sibTrans2D1" presStyleIdx="0" presStyleCnt="3" custScaleX="58161" custScaleY="57002"/>
      <dgm:spPr/>
    </dgm:pt>
    <dgm:pt modelId="{F30A936D-A0C9-6A40-874B-8A3D231F9026}" type="pres">
      <dgm:prSet presAssocID="{78EE4E70-9F55-B14A-A6FB-419288398D0E}" presName="spacerR" presStyleCnt="0"/>
      <dgm:spPr/>
    </dgm:pt>
    <dgm:pt modelId="{6FA646E8-E6BB-DF4C-9257-089AB7694F1C}" type="pres">
      <dgm:prSet presAssocID="{B9347614-5BFC-7944-A23A-8D20948DFAB0}" presName="node" presStyleLbl="node1" presStyleIdx="1" presStyleCnt="4" custScaleY="73679">
        <dgm:presLayoutVars>
          <dgm:bulletEnabled val="1"/>
        </dgm:presLayoutVars>
      </dgm:prSet>
      <dgm:spPr/>
    </dgm:pt>
    <dgm:pt modelId="{215F6C3D-4363-8F4C-BEF2-3633FEB2734A}" type="pres">
      <dgm:prSet presAssocID="{F933A84B-86B4-8749-9770-A0299208F5FC}" presName="spacerL" presStyleCnt="0"/>
      <dgm:spPr/>
    </dgm:pt>
    <dgm:pt modelId="{C8C7FE66-4501-434E-9B4B-14FC440C085C}" type="pres">
      <dgm:prSet presAssocID="{F933A84B-86B4-8749-9770-A0299208F5FC}" presName="sibTrans" presStyleLbl="sibTrans2D1" presStyleIdx="1" presStyleCnt="3" custScaleX="55621" custScaleY="55292"/>
      <dgm:spPr/>
    </dgm:pt>
    <dgm:pt modelId="{BF9E4A94-2D54-4446-AD9B-2A6A32CB65AE}" type="pres">
      <dgm:prSet presAssocID="{F933A84B-86B4-8749-9770-A0299208F5FC}" presName="spacerR" presStyleCnt="0"/>
      <dgm:spPr/>
    </dgm:pt>
    <dgm:pt modelId="{7B71592E-AF9D-6242-B1C0-D97E6CC333EE}" type="pres">
      <dgm:prSet presAssocID="{8A4A2C8F-DF12-5543-B2A9-56B1898F50FB}" presName="node" presStyleLbl="node1" presStyleIdx="2" presStyleCnt="4" custScaleY="73679">
        <dgm:presLayoutVars>
          <dgm:bulletEnabled val="1"/>
        </dgm:presLayoutVars>
      </dgm:prSet>
      <dgm:spPr/>
    </dgm:pt>
    <dgm:pt modelId="{23E82B45-9DAD-2E4A-A991-12C4B5513DB1}" type="pres">
      <dgm:prSet presAssocID="{019EE02A-8B45-7E42-9A00-91C820C66EDD}" presName="spacerL" presStyleCnt="0"/>
      <dgm:spPr/>
    </dgm:pt>
    <dgm:pt modelId="{82D20928-F91B-AF43-833B-352A5010C453}" type="pres">
      <dgm:prSet presAssocID="{019EE02A-8B45-7E42-9A00-91C820C66EDD}" presName="sibTrans" presStyleLbl="sibTrans2D1" presStyleIdx="2" presStyleCnt="3" custScaleX="52001" custScaleY="50167"/>
      <dgm:spPr/>
    </dgm:pt>
    <dgm:pt modelId="{EF38E442-2095-B64E-B1AD-ECC1589CE531}" type="pres">
      <dgm:prSet presAssocID="{019EE02A-8B45-7E42-9A00-91C820C66EDD}" presName="spacerR" presStyleCnt="0"/>
      <dgm:spPr/>
    </dgm:pt>
    <dgm:pt modelId="{0074A9B7-96D9-FA4A-A8F1-CAE7FF112195}" type="pres">
      <dgm:prSet presAssocID="{D9797C61-BB02-8D48-B13A-5E86BD6244D2}" presName="node" presStyleLbl="node1" presStyleIdx="3" presStyleCnt="4" custScaleY="73679" custLinFactNeighborX="-40182">
        <dgm:presLayoutVars>
          <dgm:bulletEnabled val="1"/>
        </dgm:presLayoutVars>
      </dgm:prSet>
      <dgm:spPr/>
    </dgm:pt>
  </dgm:ptLst>
  <dgm:cxnLst>
    <dgm:cxn modelId="{2CE72B25-AD77-A24D-8DFE-B04D9B999EF8}" type="presOf" srcId="{D9797C61-BB02-8D48-B13A-5E86BD6244D2}" destId="{0074A9B7-96D9-FA4A-A8F1-CAE7FF112195}" srcOrd="0" destOrd="0" presId="urn:microsoft.com/office/officeart/2005/8/layout/equation1"/>
    <dgm:cxn modelId="{2BA92229-4A94-464D-8528-A0E2DC5A3E0E}" srcId="{FE3E9F46-C12B-964A-9954-58B0FB02F55C}" destId="{BE024A0A-2F5B-7E41-A06C-9A45B517A870}" srcOrd="0" destOrd="0" parTransId="{2DB101F5-F1CA-9B4D-B619-496D7508F80F}" sibTransId="{78EE4E70-9F55-B14A-A6FB-419288398D0E}"/>
    <dgm:cxn modelId="{D6A82B53-9A85-4645-A40B-A89E6BF1752E}" srcId="{FE3E9F46-C12B-964A-9954-58B0FB02F55C}" destId="{B9347614-5BFC-7944-A23A-8D20948DFAB0}" srcOrd="1" destOrd="0" parTransId="{3B0C9488-DD02-2343-9923-1B7FEF02318D}" sibTransId="{F933A84B-86B4-8749-9770-A0299208F5FC}"/>
    <dgm:cxn modelId="{245F7E6E-5F7E-0046-8C95-CA759CEE0456}" type="presOf" srcId="{019EE02A-8B45-7E42-9A00-91C820C66EDD}" destId="{82D20928-F91B-AF43-833B-352A5010C453}" srcOrd="0" destOrd="0" presId="urn:microsoft.com/office/officeart/2005/8/layout/equation1"/>
    <dgm:cxn modelId="{FC943B76-A9F1-F642-946F-D981BE1642AE}" type="presOf" srcId="{8A4A2C8F-DF12-5543-B2A9-56B1898F50FB}" destId="{7B71592E-AF9D-6242-B1C0-D97E6CC333EE}" srcOrd="0" destOrd="0" presId="urn:microsoft.com/office/officeart/2005/8/layout/equation1"/>
    <dgm:cxn modelId="{3341487E-ECFB-B24C-A96C-7F66AFF68332}" type="presOf" srcId="{78EE4E70-9F55-B14A-A6FB-419288398D0E}" destId="{F5E41AE6-3CD3-3544-96D1-75848D7C9F1D}" srcOrd="0" destOrd="0" presId="urn:microsoft.com/office/officeart/2005/8/layout/equation1"/>
    <dgm:cxn modelId="{BADD7E91-F143-A345-8D92-80844B4B7A3C}" srcId="{FE3E9F46-C12B-964A-9954-58B0FB02F55C}" destId="{8A4A2C8F-DF12-5543-B2A9-56B1898F50FB}" srcOrd="2" destOrd="0" parTransId="{87557919-F0A8-F743-9A1D-3FA73C291B2F}" sibTransId="{019EE02A-8B45-7E42-9A00-91C820C66EDD}"/>
    <dgm:cxn modelId="{1C401B95-A109-1A48-8DC2-81A03FDD1EB6}" type="presOf" srcId="{FE3E9F46-C12B-964A-9954-58B0FB02F55C}" destId="{62EADBC4-BDC9-D844-8D83-ACD3DC6A5987}" srcOrd="0" destOrd="0" presId="urn:microsoft.com/office/officeart/2005/8/layout/equation1"/>
    <dgm:cxn modelId="{D9D7B39C-DA31-7543-96E4-468CA20E887B}" type="presOf" srcId="{B9347614-5BFC-7944-A23A-8D20948DFAB0}" destId="{6FA646E8-E6BB-DF4C-9257-089AB7694F1C}" srcOrd="0" destOrd="0" presId="urn:microsoft.com/office/officeart/2005/8/layout/equation1"/>
    <dgm:cxn modelId="{B491C6AB-4D99-6542-B4D4-E2AA998A5FF1}" type="presOf" srcId="{F933A84B-86B4-8749-9770-A0299208F5FC}" destId="{C8C7FE66-4501-434E-9B4B-14FC440C085C}" srcOrd="0" destOrd="0" presId="urn:microsoft.com/office/officeart/2005/8/layout/equation1"/>
    <dgm:cxn modelId="{370888C0-F229-F046-BE18-2257C7926551}" type="presOf" srcId="{BE024A0A-2F5B-7E41-A06C-9A45B517A870}" destId="{031A3380-C82E-6047-B6A8-259D40956C4A}" srcOrd="0" destOrd="0" presId="urn:microsoft.com/office/officeart/2005/8/layout/equation1"/>
    <dgm:cxn modelId="{C695DAE4-9EB7-7A4A-8A4E-B9BFDCFCE64F}" srcId="{FE3E9F46-C12B-964A-9954-58B0FB02F55C}" destId="{D9797C61-BB02-8D48-B13A-5E86BD6244D2}" srcOrd="3" destOrd="0" parTransId="{BE92B7CD-4195-9042-AC75-55877B3499B2}" sibTransId="{F4CF9A60-4B39-8D4B-8639-391C07A71B4B}"/>
    <dgm:cxn modelId="{DF0AB65F-DB99-A944-B949-8E2CC99D65FC}" type="presParOf" srcId="{62EADBC4-BDC9-D844-8D83-ACD3DC6A5987}" destId="{031A3380-C82E-6047-B6A8-259D40956C4A}" srcOrd="0" destOrd="0" presId="urn:microsoft.com/office/officeart/2005/8/layout/equation1"/>
    <dgm:cxn modelId="{8644EB29-FED8-D24E-AB55-F704F70A8005}" type="presParOf" srcId="{62EADBC4-BDC9-D844-8D83-ACD3DC6A5987}" destId="{D89C3E8D-A80D-7F46-9D7D-8CED1492ADF9}" srcOrd="1" destOrd="0" presId="urn:microsoft.com/office/officeart/2005/8/layout/equation1"/>
    <dgm:cxn modelId="{C8C6DDA1-5985-CC48-A7FC-32F25F84F87F}" type="presParOf" srcId="{62EADBC4-BDC9-D844-8D83-ACD3DC6A5987}" destId="{F5E41AE6-3CD3-3544-96D1-75848D7C9F1D}" srcOrd="2" destOrd="0" presId="urn:microsoft.com/office/officeart/2005/8/layout/equation1"/>
    <dgm:cxn modelId="{A506D912-6500-B04F-90B6-4970BC83AF2A}" type="presParOf" srcId="{62EADBC4-BDC9-D844-8D83-ACD3DC6A5987}" destId="{F30A936D-A0C9-6A40-874B-8A3D231F9026}" srcOrd="3" destOrd="0" presId="urn:microsoft.com/office/officeart/2005/8/layout/equation1"/>
    <dgm:cxn modelId="{9B277F45-1C0B-5747-B156-687AA19148E4}" type="presParOf" srcId="{62EADBC4-BDC9-D844-8D83-ACD3DC6A5987}" destId="{6FA646E8-E6BB-DF4C-9257-089AB7694F1C}" srcOrd="4" destOrd="0" presId="urn:microsoft.com/office/officeart/2005/8/layout/equation1"/>
    <dgm:cxn modelId="{40CB2F36-9D29-554E-96E1-D6B34E596423}" type="presParOf" srcId="{62EADBC4-BDC9-D844-8D83-ACD3DC6A5987}" destId="{215F6C3D-4363-8F4C-BEF2-3633FEB2734A}" srcOrd="5" destOrd="0" presId="urn:microsoft.com/office/officeart/2005/8/layout/equation1"/>
    <dgm:cxn modelId="{A6EAFB2C-77C5-1B43-BA2B-322DDD5192F4}" type="presParOf" srcId="{62EADBC4-BDC9-D844-8D83-ACD3DC6A5987}" destId="{C8C7FE66-4501-434E-9B4B-14FC440C085C}" srcOrd="6" destOrd="0" presId="urn:microsoft.com/office/officeart/2005/8/layout/equation1"/>
    <dgm:cxn modelId="{47155A65-93BE-C445-95A6-88012F459265}" type="presParOf" srcId="{62EADBC4-BDC9-D844-8D83-ACD3DC6A5987}" destId="{BF9E4A94-2D54-4446-AD9B-2A6A32CB65AE}" srcOrd="7" destOrd="0" presId="urn:microsoft.com/office/officeart/2005/8/layout/equation1"/>
    <dgm:cxn modelId="{11F459A0-9572-334E-82E7-69B412FA6E29}" type="presParOf" srcId="{62EADBC4-BDC9-D844-8D83-ACD3DC6A5987}" destId="{7B71592E-AF9D-6242-B1C0-D97E6CC333EE}" srcOrd="8" destOrd="0" presId="urn:microsoft.com/office/officeart/2005/8/layout/equation1"/>
    <dgm:cxn modelId="{5467414D-36DF-EF4B-B9D5-B8CC7D2928BD}" type="presParOf" srcId="{62EADBC4-BDC9-D844-8D83-ACD3DC6A5987}" destId="{23E82B45-9DAD-2E4A-A991-12C4B5513DB1}" srcOrd="9" destOrd="0" presId="urn:microsoft.com/office/officeart/2005/8/layout/equation1"/>
    <dgm:cxn modelId="{36C2D70D-DF8C-184B-A1A2-6F5304447E4A}" type="presParOf" srcId="{62EADBC4-BDC9-D844-8D83-ACD3DC6A5987}" destId="{82D20928-F91B-AF43-833B-352A5010C453}" srcOrd="10" destOrd="0" presId="urn:microsoft.com/office/officeart/2005/8/layout/equation1"/>
    <dgm:cxn modelId="{BDB3E8F0-F697-274D-B3D8-A7346E4E6F72}" type="presParOf" srcId="{62EADBC4-BDC9-D844-8D83-ACD3DC6A5987}" destId="{EF38E442-2095-B64E-B1AD-ECC1589CE531}" srcOrd="11" destOrd="0" presId="urn:microsoft.com/office/officeart/2005/8/layout/equation1"/>
    <dgm:cxn modelId="{8B7AF593-349C-C64C-8596-4E7FB1DA4599}" type="presParOf" srcId="{62EADBC4-BDC9-D844-8D83-ACD3DC6A5987}" destId="{0074A9B7-96D9-FA4A-A8F1-CAE7FF112195}" srcOrd="12" destOrd="0" presId="urn:microsoft.com/office/officeart/2005/8/layout/equation1"/>
  </dgm:cxnLst>
  <dgm:bg>
    <a:solidFill>
      <a:schemeClr val="accent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1A3380-C82E-6047-B6A8-259D40956C4A}">
      <dsp:nvSpPr>
        <dsp:cNvPr id="0" name=""/>
        <dsp:cNvSpPr/>
      </dsp:nvSpPr>
      <dsp:spPr>
        <a:xfrm>
          <a:off x="47854" y="226868"/>
          <a:ext cx="1356111" cy="999169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Opioid Use Disorder (OUD)</a:t>
          </a:r>
        </a:p>
      </dsp:txBody>
      <dsp:txXfrm>
        <a:off x="246452" y="373193"/>
        <a:ext cx="958915" cy="706519"/>
      </dsp:txXfrm>
    </dsp:sp>
    <dsp:sp modelId="{F5E41AE6-3CD3-3544-96D1-75848D7C9F1D}">
      <dsp:nvSpPr>
        <dsp:cNvPr id="0" name=""/>
        <dsp:cNvSpPr/>
      </dsp:nvSpPr>
      <dsp:spPr>
        <a:xfrm>
          <a:off x="1469835" y="502280"/>
          <a:ext cx="457462" cy="448346"/>
        </a:xfrm>
        <a:prstGeom prst="mathPlus">
          <a:avLst/>
        </a:prstGeom>
        <a:solidFill>
          <a:schemeClr val="accent5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1530472" y="673728"/>
        <a:ext cx="336188" cy="105450"/>
      </dsp:txXfrm>
    </dsp:sp>
    <dsp:sp modelId="{6FA646E8-E6BB-DF4C-9257-089AB7694F1C}">
      <dsp:nvSpPr>
        <dsp:cNvPr id="0" name=""/>
        <dsp:cNvSpPr/>
      </dsp:nvSpPr>
      <dsp:spPr>
        <a:xfrm>
          <a:off x="2037413" y="226868"/>
          <a:ext cx="1356111" cy="999169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No Recent Methadone</a:t>
          </a:r>
        </a:p>
      </dsp:txBody>
      <dsp:txXfrm>
        <a:off x="2236011" y="373193"/>
        <a:ext cx="958915" cy="706519"/>
      </dsp:txXfrm>
    </dsp:sp>
    <dsp:sp modelId="{C8C7FE66-4501-434E-9B4B-14FC440C085C}">
      <dsp:nvSpPr>
        <dsp:cNvPr id="0" name=""/>
        <dsp:cNvSpPr/>
      </dsp:nvSpPr>
      <dsp:spPr>
        <a:xfrm>
          <a:off x="3503641" y="509005"/>
          <a:ext cx="437484" cy="434896"/>
        </a:xfrm>
        <a:prstGeom prst="mathPlus">
          <a:avLst/>
        </a:prstGeom>
        <a:solidFill>
          <a:schemeClr val="accent5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3561630" y="675309"/>
        <a:ext cx="321506" cy="102288"/>
      </dsp:txXfrm>
    </dsp:sp>
    <dsp:sp modelId="{7B71592E-AF9D-6242-B1C0-D97E6CC333EE}">
      <dsp:nvSpPr>
        <dsp:cNvPr id="0" name=""/>
        <dsp:cNvSpPr/>
      </dsp:nvSpPr>
      <dsp:spPr>
        <a:xfrm>
          <a:off x="4051241" y="226868"/>
          <a:ext cx="1356111" cy="999169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Opioid Withdrawal</a:t>
          </a:r>
        </a:p>
      </dsp:txBody>
      <dsp:txXfrm>
        <a:off x="4249839" y="373193"/>
        <a:ext cx="958915" cy="706519"/>
      </dsp:txXfrm>
    </dsp:sp>
    <dsp:sp modelId="{82D20928-F91B-AF43-833B-352A5010C453}">
      <dsp:nvSpPr>
        <dsp:cNvPr id="0" name=""/>
        <dsp:cNvSpPr/>
      </dsp:nvSpPr>
      <dsp:spPr>
        <a:xfrm>
          <a:off x="5517469" y="529160"/>
          <a:ext cx="409011" cy="394585"/>
        </a:xfrm>
        <a:prstGeom prst="mathEqual">
          <a:avLst/>
        </a:prstGeom>
        <a:solidFill>
          <a:schemeClr val="accent5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/>
        </a:p>
      </dsp:txBody>
      <dsp:txXfrm>
        <a:off x="5571683" y="610445"/>
        <a:ext cx="300583" cy="232015"/>
      </dsp:txXfrm>
    </dsp:sp>
    <dsp:sp modelId="{0074A9B7-96D9-FA4A-A8F1-CAE7FF112195}">
      <dsp:nvSpPr>
        <dsp:cNvPr id="0" name=""/>
        <dsp:cNvSpPr/>
      </dsp:nvSpPr>
      <dsp:spPr>
        <a:xfrm>
          <a:off x="5992350" y="226868"/>
          <a:ext cx="1356111" cy="999169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baseline="0" dirty="0"/>
            <a:t>A</a:t>
          </a:r>
          <a:r>
            <a:rPr lang="en-US" sz="1200" b="1" kern="1200" dirty="0"/>
            <a:t>nyone </a:t>
          </a:r>
          <a:r>
            <a:rPr lang="en-US" sz="1600" b="1" u="sng" kern="1200" dirty="0"/>
            <a:t>C</a:t>
          </a:r>
          <a:r>
            <a:rPr lang="en-US" sz="1200" b="1" kern="1200" dirty="0"/>
            <a:t>an </a:t>
          </a:r>
          <a:r>
            <a:rPr lang="en-US" sz="1600" b="1" u="sng" kern="1200" dirty="0"/>
            <a:t>T</a:t>
          </a:r>
          <a:r>
            <a:rPr lang="en-US" sz="1200" b="1" kern="1200" dirty="0"/>
            <a:t>reat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with BUP</a:t>
          </a:r>
        </a:p>
      </dsp:txBody>
      <dsp:txXfrm>
        <a:off x="6190948" y="373193"/>
        <a:ext cx="958915" cy="706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EAA25AA-E6D0-41C6-8B46-B8491AE8531B}" type="datetimeFigureOut">
              <a:rPr lang="en-US" smtClean="0"/>
              <a:t>5/14/20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6FD98B-20EF-48A5-8681-033CCA9BC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6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6C42-3F7A-4FDD-94C2-033C69A4D712}" type="datetimeFigureOut">
              <a:rPr lang="en-US" smtClean="0"/>
              <a:t>5/14/20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B4C7-3738-4F49-A621-CDFD2EFD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60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6C42-3F7A-4FDD-94C2-033C69A4D712}" type="datetimeFigureOut">
              <a:rPr lang="en-US" smtClean="0"/>
              <a:t>5/14/20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B4C7-3738-4F49-A621-CDFD2EFD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3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6C42-3F7A-4FDD-94C2-033C69A4D712}" type="datetimeFigureOut">
              <a:rPr lang="en-US" smtClean="0"/>
              <a:t>5/14/20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B4C7-3738-4F49-A621-CDFD2EFD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5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6C42-3F7A-4FDD-94C2-033C69A4D712}" type="datetimeFigureOut">
              <a:rPr lang="en-US" smtClean="0"/>
              <a:t>5/14/20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B4C7-3738-4F49-A621-CDFD2EFD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4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6C42-3F7A-4FDD-94C2-033C69A4D712}" type="datetimeFigureOut">
              <a:rPr lang="en-US" smtClean="0"/>
              <a:t>5/14/20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B4C7-3738-4F49-A621-CDFD2EFD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92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6C42-3F7A-4FDD-94C2-033C69A4D712}" type="datetimeFigureOut">
              <a:rPr lang="en-US" smtClean="0"/>
              <a:t>5/14/20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B4C7-3738-4F49-A621-CDFD2EFD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85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6C42-3F7A-4FDD-94C2-033C69A4D712}" type="datetimeFigureOut">
              <a:rPr lang="en-US" smtClean="0"/>
              <a:t>5/14/20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B4C7-3738-4F49-A621-CDFD2EFD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0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6C42-3F7A-4FDD-94C2-033C69A4D712}" type="datetimeFigureOut">
              <a:rPr lang="en-US" smtClean="0"/>
              <a:t>5/14/20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B4C7-3738-4F49-A621-CDFD2EFD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9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6C42-3F7A-4FDD-94C2-033C69A4D712}" type="datetimeFigureOut">
              <a:rPr lang="en-US" smtClean="0"/>
              <a:t>5/14/20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B4C7-3738-4F49-A621-CDFD2EFD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4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6C42-3F7A-4FDD-94C2-033C69A4D712}" type="datetimeFigureOut">
              <a:rPr lang="en-US" smtClean="0"/>
              <a:t>5/14/20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B4C7-3738-4F49-A621-CDFD2EFD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96C42-3F7A-4FDD-94C2-033C69A4D712}" type="datetimeFigureOut">
              <a:rPr lang="en-US" smtClean="0"/>
              <a:t>5/14/20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B4C7-3738-4F49-A621-CDFD2EFD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7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96C42-3F7A-4FDD-94C2-033C69A4D712}" type="datetimeFigureOut">
              <a:rPr lang="en-US" smtClean="0"/>
              <a:t>5/14/20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7B4C7-3738-4F49-A621-CDFD2EFD2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48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140111"/>
            <a:ext cx="6703695" cy="1371600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Buprenorphine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b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Opioid Use Disorder</a:t>
            </a:r>
          </a:p>
        </p:txBody>
      </p:sp>
      <p:graphicFrame>
        <p:nvGraphicFramePr>
          <p:cNvPr id="3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8190837"/>
              </p:ext>
            </p:extLst>
          </p:nvPr>
        </p:nvGraphicFramePr>
        <p:xfrm>
          <a:off x="199103" y="1695363"/>
          <a:ext cx="7396316" cy="1452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2997803" y="3580549"/>
            <a:ext cx="4493611" cy="4162277"/>
            <a:chOff x="929529" y="821655"/>
            <a:chExt cx="6640932" cy="4248920"/>
          </a:xfrm>
        </p:grpSpPr>
        <p:cxnSp>
          <p:nvCxnSpPr>
            <p:cNvPr id="5" name="Straight Connector 4"/>
            <p:cNvCxnSpPr>
              <a:stCxn id="30" idx="2"/>
            </p:cNvCxnSpPr>
            <p:nvPr/>
          </p:nvCxnSpPr>
          <p:spPr>
            <a:xfrm>
              <a:off x="3937752" y="1436342"/>
              <a:ext cx="1" cy="1809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929529" y="821655"/>
              <a:ext cx="6640932" cy="4248920"/>
              <a:chOff x="929529" y="821655"/>
              <a:chExt cx="6640932" cy="4248920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929529" y="821655"/>
                <a:ext cx="6640932" cy="4248920"/>
                <a:chOff x="929529" y="821655"/>
                <a:chExt cx="6640932" cy="4248920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4279389" y="2359986"/>
                  <a:ext cx="3291071" cy="2701976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b="1" dirty="0"/>
                    <a:t>Ready for BUP</a:t>
                  </a:r>
                </a:p>
                <a:p>
                  <a:pPr algn="ctr"/>
                  <a:endParaRPr lang="en-US" sz="900" b="1" dirty="0"/>
                </a:p>
                <a:p>
                  <a:pPr marL="137160" indent="-137160">
                    <a:buFont typeface="+mj-lt"/>
                    <a:buAutoNum type="arabicPeriod"/>
                  </a:pPr>
                  <a:r>
                    <a:rPr lang="en-US" sz="1100" dirty="0"/>
                    <a:t>Administer BUP 4-8 mg</a:t>
                  </a:r>
                </a:p>
                <a:p>
                  <a:pPr marL="137160" indent="-137160">
                    <a:buFont typeface="+mj-lt"/>
                    <a:buAutoNum type="arabicPeriod"/>
                  </a:pPr>
                  <a:r>
                    <a:rPr lang="en-US" sz="1100" dirty="0"/>
                    <a:t>Reassess (30 min)</a:t>
                  </a:r>
                </a:p>
                <a:p>
                  <a:pPr marL="137160" indent="-137160">
                    <a:buFont typeface="+mj-lt"/>
                    <a:buAutoNum type="arabicPeriod"/>
                  </a:pPr>
                  <a:r>
                    <a:rPr lang="en-US" sz="1100" dirty="0"/>
                    <a:t>Administer second dose</a:t>
                  </a:r>
                </a:p>
                <a:p>
                  <a:r>
                    <a:rPr lang="en-US" sz="1100" dirty="0"/>
                    <a:t>    Typical total dose: 12-16 mg</a:t>
                  </a:r>
                </a:p>
                <a:p>
                  <a:endParaRPr lang="en-US" sz="1100" b="1" dirty="0"/>
                </a:p>
                <a:p>
                  <a:pPr algn="ctr"/>
                  <a:r>
                    <a:rPr lang="en-US" sz="1100" b="1" dirty="0"/>
                    <a:t>X-Waivered Provider?</a:t>
                  </a:r>
                </a:p>
                <a:p>
                  <a:pPr algn="ctr"/>
                  <a:r>
                    <a:rPr lang="en-US" sz="1100" b="1" dirty="0"/>
                    <a:t>Yes:</a:t>
                  </a:r>
                  <a:endParaRPr lang="en-US" sz="1100" dirty="0"/>
                </a:p>
                <a:p>
                  <a:pPr marL="137160" indent="-137160">
                    <a:buFont typeface="Arial" panose="020B0604020202020204" pitchFamily="34" charset="0"/>
                    <a:buChar char="•"/>
                  </a:pPr>
                  <a:r>
                    <a:rPr lang="en-US" sz="1100" dirty="0"/>
                    <a:t>Rx: BUP/</a:t>
                  </a:r>
                  <a:r>
                    <a:rPr lang="en-US" sz="1100" dirty="0" err="1"/>
                    <a:t>Nx</a:t>
                  </a:r>
                  <a:r>
                    <a:rPr lang="en-US" sz="1100" dirty="0"/>
                    <a:t> 16 mg/day</a:t>
                  </a:r>
                </a:p>
                <a:p>
                  <a:endParaRPr lang="en-US" sz="1100" dirty="0"/>
                </a:p>
                <a:p>
                  <a:pPr algn="ctr"/>
                  <a:r>
                    <a:rPr lang="en-US" sz="1100" b="1" dirty="0"/>
                    <a:t>No: </a:t>
                  </a:r>
                  <a:r>
                    <a:rPr lang="en-US" sz="1100" dirty="0"/>
                    <a:t> </a:t>
                  </a:r>
                </a:p>
                <a:p>
                  <a:pPr marL="137160" indent="-137160">
                    <a:buFont typeface="Arial" panose="020B0604020202020204" pitchFamily="34" charset="0"/>
                    <a:buChar char="•"/>
                  </a:pPr>
                  <a:r>
                    <a:rPr lang="en-US" sz="1100" dirty="0"/>
                    <a:t>Urgent Warm Referral</a:t>
                  </a:r>
                </a:p>
                <a:p>
                  <a:pPr marL="137160" indent="-137160">
                    <a:buFont typeface="Arial" panose="020B0604020202020204" pitchFamily="34" charset="0"/>
                    <a:buChar char="•"/>
                  </a:pPr>
                  <a:r>
                    <a:rPr lang="en-US" sz="1100" dirty="0"/>
                    <a:t>Consider high dose (up to 32mg) to extend duration of action  </a:t>
                  </a:r>
                </a:p>
              </p:txBody>
            </p:sp>
            <p:grpSp>
              <p:nvGrpSpPr>
                <p:cNvPr id="18" name="Group 17"/>
                <p:cNvGrpSpPr/>
                <p:nvPr/>
              </p:nvGrpSpPr>
              <p:grpSpPr>
                <a:xfrm>
                  <a:off x="929529" y="821655"/>
                  <a:ext cx="6640932" cy="4248920"/>
                  <a:chOff x="422495" y="813342"/>
                  <a:chExt cx="6640932" cy="4248920"/>
                </a:xfrm>
              </p:grpSpPr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422496" y="1766104"/>
                    <a:ext cx="3108121" cy="474417"/>
                  </a:xfrm>
                  <a:prstGeom prst="rect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 w="28575">
                    <a:solidFill>
                      <a:srgbClr val="C00000"/>
                    </a:solidFill>
                  </a:ln>
                </p:spPr>
                <p:txBody>
                  <a:bodyPr wrap="square" lIns="45720" rIns="45720" rtlCol="0">
                    <a:spAutoFit/>
                  </a:bodyPr>
                  <a:lstStyle/>
                  <a:p>
                    <a:pPr algn="ctr"/>
                    <a:r>
                      <a:rPr lang="en-US" sz="1400" b="1" dirty="0"/>
                      <a:t>No Significant Withdrawal</a:t>
                    </a:r>
                  </a:p>
                  <a:p>
                    <a:pPr algn="ctr"/>
                    <a:r>
                      <a:rPr lang="en-US" sz="1020" b="1" dirty="0"/>
                      <a:t>(COWS &lt; 8)</a:t>
                    </a:r>
                  </a:p>
                </p:txBody>
              </p:sp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1734047" y="813342"/>
                    <a:ext cx="3393342" cy="614687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400" b="1" dirty="0"/>
                      <a:t>Assess Opioid Withdrawal  </a:t>
                    </a:r>
                    <a:r>
                      <a:rPr lang="en-US" sz="1020" dirty="0"/>
                      <a:t>Use COWS </a:t>
                    </a:r>
                    <a:r>
                      <a:rPr lang="en-US" sz="900" dirty="0"/>
                      <a:t>(MD </a:t>
                    </a:r>
                    <a:r>
                      <a:rPr lang="en-US" sz="900" dirty="0" err="1"/>
                      <a:t>Calc</a:t>
                    </a:r>
                    <a:r>
                      <a:rPr lang="en-US" sz="900" dirty="0"/>
                      <a:t>) </a:t>
                    </a:r>
                  </a:p>
                  <a:p>
                    <a:pPr algn="ctr"/>
                    <a:r>
                      <a:rPr lang="en-US" sz="893" dirty="0"/>
                      <a:t>Assess opioid type and last use</a:t>
                    </a:r>
                    <a:endParaRPr lang="en-US" sz="1020" dirty="0"/>
                  </a:p>
                </p:txBody>
              </p:sp>
              <p:sp>
                <p:nvSpPr>
                  <p:cNvPr id="31" name="TextBox 30"/>
                  <p:cNvSpPr txBox="1"/>
                  <p:nvPr/>
                </p:nvSpPr>
                <p:spPr>
                  <a:xfrm>
                    <a:off x="3772357" y="1766242"/>
                    <a:ext cx="3291070" cy="474417"/>
                  </a:xfrm>
                  <a:prstGeom prst="rect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 w="28575">
                    <a:solidFill>
                      <a:schemeClr val="accent6">
                        <a:lumMod val="50000"/>
                      </a:schemeClr>
                    </a:solidFill>
                  </a:ln>
                </p:spPr>
                <p:txBody>
                  <a:bodyPr wrap="square" lIns="45720" rIns="45720" rtlCol="0">
                    <a:spAutoFit/>
                  </a:bodyPr>
                  <a:lstStyle/>
                  <a:p>
                    <a:pPr algn="ctr"/>
                    <a:r>
                      <a:rPr lang="en-US" sz="1400" b="1" dirty="0"/>
                      <a:t>Yes, Withdrawal</a:t>
                    </a:r>
                  </a:p>
                  <a:p>
                    <a:pPr algn="ctr"/>
                    <a:r>
                      <a:rPr lang="en-US" sz="1020" b="1" dirty="0"/>
                      <a:t>(COWS </a:t>
                    </a:r>
                    <a:r>
                      <a:rPr lang="en-US" sz="1020" b="1" u="sng" dirty="0"/>
                      <a:t>&gt;</a:t>
                    </a:r>
                    <a:r>
                      <a:rPr lang="en-US" sz="1020" b="1" dirty="0"/>
                      <a:t> 8)</a:t>
                    </a:r>
                  </a:p>
                </p:txBody>
              </p:sp>
              <p:sp>
                <p:nvSpPr>
                  <p:cNvPr id="32" name="TextBox 31"/>
                  <p:cNvSpPr txBox="1"/>
                  <p:nvPr/>
                </p:nvSpPr>
                <p:spPr>
                  <a:xfrm>
                    <a:off x="422495" y="2344577"/>
                    <a:ext cx="3108120" cy="2717685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400" b="1" dirty="0"/>
                      <a:t>Not Ready for BUP</a:t>
                    </a:r>
                  </a:p>
                  <a:p>
                    <a:pPr algn="ctr"/>
                    <a:endParaRPr lang="en-US" sz="1100" b="1" dirty="0"/>
                  </a:p>
                  <a:p>
                    <a:pPr algn="ctr"/>
                    <a:r>
                      <a:rPr lang="en-US" sz="1100" b="1" dirty="0"/>
                      <a:t>Urgent warm referral</a:t>
                    </a:r>
                  </a:p>
                  <a:p>
                    <a:pPr algn="ctr"/>
                    <a:endParaRPr lang="en-US" sz="1100" b="1" dirty="0"/>
                  </a:p>
                  <a:p>
                    <a:pPr algn="ctr"/>
                    <a:endParaRPr lang="en-US" sz="500" b="1" dirty="0"/>
                  </a:p>
                  <a:p>
                    <a:pPr algn="ctr"/>
                    <a:r>
                      <a:rPr lang="en-US" sz="1100" b="1" dirty="0"/>
                      <a:t>X-Waivered Provider?</a:t>
                    </a:r>
                  </a:p>
                  <a:p>
                    <a:pPr algn="ctr"/>
                    <a:r>
                      <a:rPr lang="en-US" sz="1100" b="1" dirty="0"/>
                      <a:t>Yes: </a:t>
                    </a:r>
                  </a:p>
                  <a:p>
                    <a:pPr marL="118872" indent="-118872">
                      <a:buFont typeface="Arial" panose="020B0604020202020204" pitchFamily="34" charset="0"/>
                      <a:buChar char="•"/>
                    </a:pPr>
                    <a:r>
                      <a:rPr lang="en-US" sz="1100" dirty="0"/>
                      <a:t>Rx: Home BUP initiation</a:t>
                    </a:r>
                  </a:p>
                  <a:p>
                    <a:r>
                      <a:rPr lang="en-US" sz="1100" dirty="0"/>
                      <a:t>    BUP/</a:t>
                    </a:r>
                    <a:r>
                      <a:rPr lang="en-US" sz="1100" dirty="0" err="1"/>
                      <a:t>Nx</a:t>
                    </a:r>
                    <a:r>
                      <a:rPr lang="en-US" sz="1100" dirty="0"/>
                      <a:t>: 4 mg QID or 8 mg BID </a:t>
                    </a:r>
                  </a:p>
                  <a:p>
                    <a:pPr marL="118872" indent="-118872">
                      <a:buFont typeface="Arial" panose="020B0604020202020204" pitchFamily="34" charset="0"/>
                      <a:buChar char="•"/>
                    </a:pPr>
                    <a:r>
                      <a:rPr lang="en-US" sz="1100" dirty="0"/>
                      <a:t>Dispense first dose</a:t>
                    </a:r>
                    <a:endParaRPr lang="en-US" sz="1100" b="1" dirty="0"/>
                  </a:p>
                  <a:p>
                    <a:pPr algn="ctr"/>
                    <a:endParaRPr lang="en-US" sz="1100" b="1" dirty="0"/>
                  </a:p>
                  <a:p>
                    <a:pPr algn="ctr"/>
                    <a:r>
                      <a:rPr lang="en-US" sz="1100" b="1" dirty="0"/>
                      <a:t>No:</a:t>
                    </a:r>
                  </a:p>
                  <a:p>
                    <a:pPr marL="118872" indent="-118872">
                      <a:buFont typeface="Arial" panose="020B0604020202020204" pitchFamily="34" charset="0"/>
                      <a:buChar char="•"/>
                    </a:pPr>
                    <a:r>
                      <a:rPr lang="en-US" sz="1100" dirty="0"/>
                      <a:t>Return to ED if withdrawal occurs before appointment</a:t>
                    </a:r>
                  </a:p>
                  <a:p>
                    <a:endParaRPr lang="en-US" sz="1500" b="1" dirty="0"/>
                  </a:p>
                </p:txBody>
              </p:sp>
              <p:cxnSp>
                <p:nvCxnSpPr>
                  <p:cNvPr id="34" name="Straight Connector 33"/>
                  <p:cNvCxnSpPr>
                    <a:cxnSpLocks/>
                  </p:cNvCxnSpPr>
                  <p:nvPr/>
                </p:nvCxnSpPr>
                <p:spPr>
                  <a:xfrm flipV="1">
                    <a:off x="1976557" y="1602559"/>
                    <a:ext cx="3441335" cy="1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2" name="Straight Connector 11"/>
              <p:cNvCxnSpPr>
                <a:endCxn id="29" idx="0"/>
              </p:cNvCxnSpPr>
              <p:nvPr/>
            </p:nvCxnSpPr>
            <p:spPr>
              <a:xfrm>
                <a:off x="2483592" y="1610871"/>
                <a:ext cx="0" cy="1635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Rounded Rectangle 58"/>
          <p:cNvSpPr/>
          <p:nvPr/>
        </p:nvSpPr>
        <p:spPr>
          <a:xfrm>
            <a:off x="248904" y="3580549"/>
            <a:ext cx="2479116" cy="40672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ED LEADS</a:t>
            </a:r>
          </a:p>
          <a:p>
            <a:pPr algn="ctr"/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(212) 263-5915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Social workers and Peers specialized in substance use to help with counseling and referral</a:t>
            </a:r>
            <a:r>
              <a:rPr lang="en-US" sz="11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algn="ctr"/>
            <a:endParaRPr lang="en-US" sz="11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Call with name, MRN, team, and patient’s contact info</a:t>
            </a:r>
            <a:endParaRPr lang="en-US" sz="11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1500" b="1" u="sng" dirty="0">
                <a:solidFill>
                  <a:schemeClr val="accent5">
                    <a:lumMod val="50000"/>
                  </a:schemeClr>
                </a:solidFill>
              </a:rPr>
              <a:t>Overnight &amp; After Hours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Leave </a:t>
            </a:r>
            <a:r>
              <a:rPr lang="en-US" sz="1100" b="1" dirty="0">
                <a:solidFill>
                  <a:schemeClr val="accent5">
                    <a:lumMod val="50000"/>
                  </a:schemeClr>
                </a:solidFill>
              </a:rPr>
              <a:t>patient’s cell # </a:t>
            </a: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for after hours assistance!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Give </a:t>
            </a:r>
            <a:r>
              <a:rPr lang="en-US" sz="1100">
                <a:solidFill>
                  <a:schemeClr val="accent5">
                    <a:lumMod val="50000"/>
                  </a:schemeClr>
                </a:solidFill>
              </a:rPr>
              <a:t>referral info</a:t>
            </a:r>
            <a:endParaRPr lang="en-US" sz="1100" dirty="0">
              <a:solidFill>
                <a:schemeClr val="accent5">
                  <a:lumMod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5">
                    <a:lumMod val="50000"/>
                  </a:schemeClr>
                </a:solidFill>
              </a:rPr>
              <a:t>Patient may return to ED and ask for LEADS if no phone or any problems</a:t>
            </a:r>
          </a:p>
        </p:txBody>
      </p:sp>
      <p:cxnSp>
        <p:nvCxnSpPr>
          <p:cNvPr id="64" name="Straight Connector 63"/>
          <p:cNvCxnSpPr>
            <a:cxnSpLocks/>
            <a:endCxn id="31" idx="0"/>
          </p:cNvCxnSpPr>
          <p:nvPr/>
        </p:nvCxnSpPr>
        <p:spPr>
          <a:xfrm>
            <a:off x="6377957" y="4353671"/>
            <a:ext cx="0" cy="160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Tab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078950"/>
              </p:ext>
            </p:extLst>
          </p:nvPr>
        </p:nvGraphicFramePr>
        <p:xfrm>
          <a:off x="248905" y="8000504"/>
          <a:ext cx="4369916" cy="1867396"/>
        </p:xfrm>
        <a:graphic>
          <a:graphicData uri="http://schemas.openxmlformats.org/drawingml/2006/table">
            <a:tbl>
              <a:tblPr/>
              <a:tblGrid>
                <a:gridCol w="2341895">
                  <a:extLst>
                    <a:ext uri="{9D8B030D-6E8A-4147-A177-3AD203B41FA5}">
                      <a16:colId xmlns:a16="http://schemas.microsoft.com/office/drawing/2014/main" val="9142371"/>
                    </a:ext>
                  </a:extLst>
                </a:gridCol>
                <a:gridCol w="2028021">
                  <a:extLst>
                    <a:ext uri="{9D8B030D-6E8A-4147-A177-3AD203B41FA5}">
                      <a16:colId xmlns:a16="http://schemas.microsoft.com/office/drawing/2014/main" val="3336763266"/>
                    </a:ext>
                  </a:extLst>
                </a:gridCol>
              </a:tblGrid>
              <a:tr h="1867396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Virtual BUP Clinic</a:t>
                      </a:r>
                    </a:p>
                    <a:p>
                      <a:pPr 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(NYC H+H)</a:t>
                      </a:r>
                    </a:p>
                    <a:p>
                      <a:r>
                        <a:rPr lang="en-US" sz="1400" b="1" dirty="0"/>
                        <a:t>- 212-562-2665</a:t>
                      </a:r>
                    </a:p>
                    <a:p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Patients and providers may call </a:t>
                      </a:r>
                      <a:endParaRPr lang="en-US" sz="1300" b="1" dirty="0"/>
                    </a:p>
                    <a:p>
                      <a:pPr marL="0" marR="0" lvl="0" indent="0" algn="l" defTabSz="77724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MON-FRI 9am – 4pm</a:t>
                      </a:r>
                    </a:p>
                    <a:p>
                      <a:pPr marL="0" marR="0" lvl="0" indent="0" algn="l" defTabSz="77724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Serves all NYC residents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 Referral Options   </a:t>
                      </a:r>
                    </a:p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Harlem United- the Nest Community Health Center</a:t>
                      </a:r>
                    </a:p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W 133rd St; NY, NY</a:t>
                      </a:r>
                    </a:p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646-496-6478</a:t>
                      </a:r>
                    </a:p>
                    <a:p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Weekdays and Sat morning</a:t>
                      </a:r>
                    </a:p>
                    <a:p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Center for Comprehensive Health Practice</a:t>
                      </a:r>
                      <a:br>
                        <a:rPr lang="en-US" sz="1200" dirty="0"/>
                      </a:b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212-360-7875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197977"/>
                  </a:ext>
                </a:extLst>
              </a:tr>
            </a:tbl>
          </a:graphicData>
        </a:graphic>
      </p:graphicFrame>
      <p:sp>
        <p:nvSpPr>
          <p:cNvPr id="86" name="TextBox 85"/>
          <p:cNvSpPr txBox="1"/>
          <p:nvPr/>
        </p:nvSpPr>
        <p:spPr>
          <a:xfrm>
            <a:off x="5064504" y="7929716"/>
            <a:ext cx="24269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Provide a Naloxone Kit</a:t>
            </a:r>
          </a:p>
          <a:p>
            <a:r>
              <a:rPr lang="en-US" dirty="0"/>
              <a:t>and encouragement! </a:t>
            </a:r>
          </a:p>
          <a:p>
            <a:r>
              <a:rPr lang="en-US" dirty="0">
                <a:sym typeface="Wingdings" panose="05000000000000000000" pitchFamily="2" charset="2"/>
              </a:rPr>
              <a:t>   Words Matter 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34C279-4520-C342-B822-F0BD712EC17B}"/>
              </a:ext>
            </a:extLst>
          </p:cNvPr>
          <p:cNvSpPr txBox="1"/>
          <p:nvPr/>
        </p:nvSpPr>
        <p:spPr>
          <a:xfrm>
            <a:off x="5030786" y="8945204"/>
            <a:ext cx="27416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Other Resources</a:t>
            </a:r>
            <a:r>
              <a:rPr lang="en-US" sz="1200" dirty="0"/>
              <a:t>: EM CONNECT</a:t>
            </a:r>
          </a:p>
          <a:p>
            <a:r>
              <a:rPr lang="en-US" sz="1200" dirty="0"/>
              <a:t>- </a:t>
            </a:r>
            <a:r>
              <a:rPr lang="en-US" sz="1200" dirty="0" err="1"/>
              <a:t>www.acep.org</a:t>
            </a:r>
            <a:r>
              <a:rPr lang="en-US" sz="1200" dirty="0"/>
              <a:t>/patient-care/</a:t>
            </a:r>
            <a:r>
              <a:rPr lang="en-US" sz="1200" dirty="0" err="1"/>
              <a:t>bupe</a:t>
            </a:r>
            <a:r>
              <a:rPr lang="en-US" sz="1200" dirty="0"/>
              <a:t>/</a:t>
            </a:r>
          </a:p>
          <a:p>
            <a:r>
              <a:rPr lang="en-US" sz="1200" dirty="0"/>
              <a:t>- </a:t>
            </a:r>
            <a:r>
              <a:rPr lang="en-US" sz="1200" dirty="0" err="1"/>
              <a:t>medicine.yale.edu</a:t>
            </a:r>
            <a:r>
              <a:rPr lang="en-US" sz="1200" dirty="0"/>
              <a:t>/</a:t>
            </a:r>
            <a:r>
              <a:rPr lang="en-US" sz="1200" dirty="0" err="1"/>
              <a:t>edbup</a:t>
            </a:r>
            <a:r>
              <a:rPr lang="en-US" sz="1200" dirty="0"/>
              <a:t>/treatment/  </a:t>
            </a:r>
          </a:p>
          <a:p>
            <a:r>
              <a:rPr lang="en-US" sz="1200" dirty="0"/>
              <a:t>- </a:t>
            </a:r>
            <a:r>
              <a:rPr lang="en-US" sz="1200" dirty="0" err="1"/>
              <a:t>Ryan.McCormack@nyulangone.org</a:t>
            </a:r>
            <a:endParaRPr lang="en-US" sz="1200" dirty="0"/>
          </a:p>
          <a:p>
            <a:r>
              <a:rPr lang="en-US" sz="1200"/>
              <a:t>- Ryan’s </a:t>
            </a:r>
            <a:r>
              <a:rPr lang="en-US" sz="1200" dirty="0"/>
              <a:t>mobile: 646-812-0218 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46534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4781</TotalTime>
  <Words>316</Words>
  <Application>Microsoft Macintosh PowerPoint</Application>
  <PresentationFormat>Custom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Buprenorphine  for Opioid Use Disorder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Martel, Shara</dc:creator>
  <cp:lastModifiedBy>Ryan McCormack</cp:lastModifiedBy>
  <cp:revision>118</cp:revision>
  <cp:lastPrinted>2020-01-08T00:39:03Z</cp:lastPrinted>
  <dcterms:created xsi:type="dcterms:W3CDTF">2018-06-28T18:46:03Z</dcterms:created>
  <dcterms:modified xsi:type="dcterms:W3CDTF">2020-05-14T15:39:53Z</dcterms:modified>
</cp:coreProperties>
</file>