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3" r:id="rId3"/>
    <p:sldId id="267" r:id="rId4"/>
    <p:sldId id="265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iellin" initials="DF" lastIdx="2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>
        <p:scale>
          <a:sx n="100" d="100"/>
          <a:sy n="100" d="100"/>
        </p:scale>
        <p:origin x="44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AA25AA-E6D0-41C6-8B46-B8491AE8531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FD98B-20EF-48A5-8681-033CCA9B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FD98B-20EF-48A5-8681-033CCA9BC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FD98B-20EF-48A5-8681-033CCA9BC9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5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6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6C42-3F7A-4FDD-94C2-033C69A4D71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ryn.hawk@yale.edu" TargetMode="External"/><Relationship Id="rId4" Type="http://schemas.openxmlformats.org/officeDocument/2006/relationships/hyperlink" Target="mailto:Ryan.mccormack@nyulangone.org" TargetMode="External"/><Relationship Id="rId5" Type="http://schemas.openxmlformats.org/officeDocument/2006/relationships/hyperlink" Target="mailto:ED-Connect@nyulangone.org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cssnow.org/education-training/" TargetMode="External"/><Relationship Id="rId4" Type="http://schemas.openxmlformats.org/officeDocument/2006/relationships/hyperlink" Target="https://bit.ly/2P2Juhn" TargetMode="External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mhsa.gov/medication-assisted-treatment/training-resources/buprenorphine-physician-train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www.aetna.com/health-care-professionals/patient-care-programs/impact-of-opioid-use-disord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C79AA7D7-2EFC-41F1-9A82-94A395C0461B}"/>
              </a:ext>
            </a:extLst>
          </p:cNvPr>
          <p:cNvSpPr txBox="1"/>
          <p:nvPr/>
        </p:nvSpPr>
        <p:spPr>
          <a:xfrm>
            <a:off x="5580529" y="104645"/>
            <a:ext cx="2097256" cy="213309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021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 or questions?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500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500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Kathryn Hawk, MD, MHS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Kathryn.hawk@yale.edu</a:t>
            </a:r>
            <a:endParaRPr lang="en-US" sz="102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Ryan McCormack, MD, MS</a:t>
            </a: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Ryan.mccormack@nyulangone.org</a:t>
            </a:r>
            <a:endParaRPr lang="en-US" sz="102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email:</a:t>
            </a: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ED-Connect</a:t>
            </a:r>
            <a:r>
              <a:rPr lang="en-US" sz="1050" dirty="0" smtClean="0">
                <a:hlinkClick r:id="rId5"/>
              </a:rPr>
              <a:t>@nyulangone.org</a:t>
            </a:r>
            <a:endParaRPr lang="en-US" sz="1050" dirty="0" smtClean="0"/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endParaRPr lang="en-US" sz="102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r">
              <a:tabLst>
                <a:tab pos="3367882" algn="ctr"/>
                <a:tab pos="6735764" algn="r"/>
              </a:tabLst>
            </a:pPr>
            <a:r>
              <a:rPr lang="en-US" sz="102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A9C1920E-DB8A-4128-98BD-62BD9D9AB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96" y="104645"/>
            <a:ext cx="5488063" cy="168855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1000"/>
              </a:srgbClr>
            </a:outerShdw>
          </a:effectLst>
        </p:spPr>
        <p:txBody>
          <a:bodyPr rot="0" vert="horz" wrap="square" lIns="103632" tIns="51816" rIns="103632" bIns="51816" anchor="t" anchorCtr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3173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 Initiated Buprenorphine </a:t>
            </a:r>
          </a:p>
          <a:p>
            <a:pPr algn="ctr">
              <a:spcAft>
                <a:spcPts val="400"/>
              </a:spcAft>
            </a:pPr>
            <a:r>
              <a:rPr lang="en-US" sz="3173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&amp; Referral to Treatment </a:t>
            </a:r>
            <a:endParaRPr lang="en-US" sz="1245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1133"/>
              </a:spcAft>
            </a:pPr>
            <a:r>
              <a:rPr lang="en-US" sz="2493" b="1" dirty="0">
                <a:solidFill>
                  <a:srgbClr val="FFFFFF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A brief guide for ED Practitioners</a:t>
            </a:r>
            <a:endParaRPr lang="en-US" sz="1245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algn="ctr">
              <a:spcAft>
                <a:spcPts val="1133"/>
              </a:spcAft>
            </a:pPr>
            <a:r>
              <a:rPr lang="en-US" sz="4080" b="1" dirty="0">
                <a:solidFill>
                  <a:srgbClr val="FFFFF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Georgia" panose="02040502050405020303" pitchFamily="18" charset="0"/>
              </a:rPr>
              <a:t> 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>
              <a:spcAft>
                <a:spcPts val="1133"/>
              </a:spcAft>
            </a:pPr>
            <a:r>
              <a:rPr lang="en-US" sz="4080" b="1" dirty="0">
                <a:solidFill>
                  <a:srgbClr val="FFFFF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Georgia" panose="02040502050405020303" pitchFamily="18" charset="0"/>
              </a:rPr>
              <a:t> </a:t>
            </a:r>
            <a:endParaRPr lang="en-US" sz="1245" dirty="0">
              <a:latin typeface="Calibri" panose="020F0502020204030204" pitchFamily="34" charset="0"/>
              <a:ea typeface="Times New Roman" panose="02020603050405020304" pitchFamily="18" charset="0"/>
              <a:cs typeface="Georgia" panose="02040502050405020303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xmlns="" id="{C2BAB4C4-4EAE-4F42-B74B-A26B8FCAB018}"/>
              </a:ext>
            </a:extLst>
          </p:cNvPr>
          <p:cNvSpPr txBox="1"/>
          <p:nvPr/>
        </p:nvSpPr>
        <p:spPr>
          <a:xfrm>
            <a:off x="247962" y="1798832"/>
            <a:ext cx="3264408" cy="4058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133"/>
              </a:spcAft>
            </a:pPr>
            <a:r>
              <a:rPr lang="en-US" sz="1587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Why </a:t>
            </a:r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the</a:t>
            </a:r>
            <a:r>
              <a:rPr lang="en-US" sz="1587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 ED?</a:t>
            </a:r>
            <a:r>
              <a:rPr lang="en-US" sz="3173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endParaRPr lang="en-US" sz="1245" b="1" dirty="0">
              <a:solidFill>
                <a:srgbClr val="C00000"/>
              </a:solidFill>
              <a:ea typeface="Times New Roman" panose="02020603050405020304" pitchFamily="18" charset="0"/>
              <a:cs typeface="Georgia" panose="02040502050405020303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xmlns="" id="{7115E9CB-687D-44FD-8443-0725F1482116}"/>
              </a:ext>
            </a:extLst>
          </p:cNvPr>
          <p:cNvSpPr txBox="1"/>
          <p:nvPr/>
        </p:nvSpPr>
        <p:spPr>
          <a:xfrm>
            <a:off x="4343704" y="2119942"/>
            <a:ext cx="3245453" cy="36216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Responding to the Opioid Epidemic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ea typeface="Times New Roman" panose="02020603050405020304" pitchFamily="18" charset="0"/>
                <a:cs typeface="Arial" panose="020B0604020202020204" pitchFamily="34" charset="0"/>
              </a:rPr>
              <a:t>Opioid-related ED visits are escalating.  We are on the front lines with little preparation or tools to combat this crisis.   </a:t>
            </a:r>
          </a:p>
          <a:p>
            <a:r>
              <a:rPr lang="en-US" sz="1200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What can you do?</a:t>
            </a:r>
          </a:p>
          <a:p>
            <a:endParaRPr lang="en-US" sz="600" b="1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Prescribe opioids safely and judiciously</a:t>
            </a:r>
          </a:p>
          <a:p>
            <a:endParaRPr lang="en-US" sz="400" b="1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Increase access to medication treatments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Initiate buprenorphine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Provide “Warm” scheduled referrals</a:t>
            </a:r>
          </a:p>
          <a:p>
            <a:endParaRPr lang="en-US" sz="400" b="1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Offer harm reduction strategies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Overdose education and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Naloxone Prescription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Community resources (e.g. peers)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Build trust and engage the patient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Treat with empathy and respect</a:t>
            </a:r>
          </a:p>
          <a:p>
            <a:r>
              <a:rPr lang="en-US" sz="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have medicine that works!  </a:t>
            </a:r>
            <a:endParaRPr lang="en-US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425C573-B3D8-4FD0-A8B1-529EC0DE3441}"/>
              </a:ext>
            </a:extLst>
          </p:cNvPr>
          <p:cNvSpPr/>
          <p:nvPr/>
        </p:nvSpPr>
        <p:spPr>
          <a:xfrm>
            <a:off x="265617" y="2244486"/>
            <a:ext cx="30371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33"/>
              </a:spcAft>
            </a:pPr>
            <a:r>
              <a:rPr lang="en-US" sz="1245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Because that’s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where</a:t>
            </a:r>
            <a:r>
              <a:rPr lang="en-US" sz="1245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 the patients are!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139FC24-DD14-4839-ADC9-FA1EDF290403}"/>
              </a:ext>
            </a:extLst>
          </p:cNvPr>
          <p:cNvSpPr/>
          <p:nvPr/>
        </p:nvSpPr>
        <p:spPr>
          <a:xfrm>
            <a:off x="165814" y="2589085"/>
            <a:ext cx="4033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Opioid-related ED visits more than doubled in 10 years.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ED visits for overdose (OD) increased 30% from July 2016 – Sept 2017.</a:t>
            </a:r>
            <a:endParaRPr lang="en-US" sz="1200" baseline="30000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ED visits and surviving an OD are strong predictors of subsequent OD death.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90% of patients with substance use disorder go untreated.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ED is the only access point for healthcare for many.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We encounter patients at critical moments in their lives.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xmlns="" id="{A5B5FFB3-10DF-4A47-9B89-574DD9C543FA}"/>
              </a:ext>
            </a:extLst>
          </p:cNvPr>
          <p:cNvSpPr txBox="1"/>
          <p:nvPr/>
        </p:nvSpPr>
        <p:spPr>
          <a:xfrm>
            <a:off x="247962" y="6830806"/>
            <a:ext cx="4743368" cy="3581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Georgia" panose="02040502050405020303" pitchFamily="18" charset="0"/>
              </a:rPr>
              <a:t>Wha</a:t>
            </a:r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t do I need to know about buprenorphine? </a:t>
            </a:r>
            <a:endParaRPr lang="en-US" sz="1600" b="1" dirty="0">
              <a:solidFill>
                <a:srgbClr val="C00000"/>
              </a:solidFill>
              <a:effectLst/>
              <a:ea typeface="Times New Roman" panose="02020603050405020304" pitchFamily="18" charset="0"/>
              <a:cs typeface="Georgia" panose="02040502050405020303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69F98A7-255A-4500-B67A-10C0CF9F2834}"/>
              </a:ext>
            </a:extLst>
          </p:cNvPr>
          <p:cNvSpPr/>
          <p:nvPr/>
        </p:nvSpPr>
        <p:spPr>
          <a:xfrm>
            <a:off x="414532" y="7099958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480060" algn="l"/>
                <a:tab pos="815340" algn="l"/>
              </a:tabLst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 It is NOT simply replacing one drug for another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86809AE-1D96-4197-AB26-5CE4B1473DFC}"/>
              </a:ext>
            </a:extLst>
          </p:cNvPr>
          <p:cNvSpPr/>
          <p:nvPr/>
        </p:nvSpPr>
        <p:spPr>
          <a:xfrm>
            <a:off x="213451" y="4308444"/>
            <a:ext cx="395513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C00000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What is the evidence?</a:t>
            </a:r>
          </a:p>
          <a:p>
            <a:pPr>
              <a:spcAft>
                <a:spcPts val="400"/>
              </a:spcAft>
              <a:tabLst>
                <a:tab pos="480060" algn="l"/>
                <a:tab pos="815340" algn="l"/>
              </a:tabLst>
            </a:pPr>
            <a:endParaRPr lang="en-US" sz="1100" b="1" dirty="0">
              <a:solidFill>
                <a:srgbClr val="C00000"/>
              </a:solidFill>
              <a:ea typeface="Times New Roman" panose="02020603050405020304" pitchFamily="18" charset="0"/>
              <a:cs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FD31A7D-36E6-496C-941B-8554E2B158CD}"/>
              </a:ext>
            </a:extLst>
          </p:cNvPr>
          <p:cNvSpPr txBox="1"/>
          <p:nvPr/>
        </p:nvSpPr>
        <p:spPr>
          <a:xfrm>
            <a:off x="5055010" y="6936099"/>
            <a:ext cx="2666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How does it work?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661E0A2-7022-459C-9E27-B4928900CFE4}"/>
              </a:ext>
            </a:extLst>
          </p:cNvPr>
          <p:cNvGrpSpPr/>
          <p:nvPr/>
        </p:nvGrpSpPr>
        <p:grpSpPr>
          <a:xfrm>
            <a:off x="4746604" y="7225708"/>
            <a:ext cx="2891953" cy="2767679"/>
            <a:chOff x="4765654" y="7225708"/>
            <a:chExt cx="2891953" cy="276767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5C123244-8E5F-44CA-B52D-3B1C2FAF1A8E}"/>
                </a:ext>
              </a:extLst>
            </p:cNvPr>
            <p:cNvGrpSpPr/>
            <p:nvPr/>
          </p:nvGrpSpPr>
          <p:grpSpPr>
            <a:xfrm>
              <a:off x="4765654" y="7225708"/>
              <a:ext cx="2891953" cy="2767679"/>
              <a:chOff x="4765654" y="7160392"/>
              <a:chExt cx="2891953" cy="2767679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xmlns="" id="{A33F3381-4900-4B9F-93C7-9CC3DC207B43}"/>
                  </a:ext>
                </a:extLst>
              </p:cNvPr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763" t="23171" r="2942"/>
              <a:stretch/>
            </p:blipFill>
            <p:spPr bwMode="auto">
              <a:xfrm>
                <a:off x="4765654" y="7160392"/>
                <a:ext cx="2891953" cy="276767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D206DC0D-A52F-408A-94BE-C62BD5498C44}"/>
                  </a:ext>
                </a:extLst>
              </p:cNvPr>
              <p:cNvSpPr txBox="1"/>
              <p:nvPr/>
            </p:nvSpPr>
            <p:spPr>
              <a:xfrm>
                <a:off x="6388147" y="7826828"/>
                <a:ext cx="1269460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latin typeface="Constantia" panose="02030602050306030303" pitchFamily="18" charset="0"/>
                  </a:rPr>
                  <a:t>(methadone, heroin)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CBD8DB1A-0C9B-466E-965F-4C1DF69830B9}"/>
                </a:ext>
              </a:extLst>
            </p:cNvPr>
            <p:cNvCxnSpPr/>
            <p:nvPr/>
          </p:nvCxnSpPr>
          <p:spPr>
            <a:xfrm>
              <a:off x="7576457" y="7627362"/>
              <a:ext cx="0" cy="4933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139FC24-DD14-4839-ADC9-FA1EDF290403}"/>
              </a:ext>
            </a:extLst>
          </p:cNvPr>
          <p:cNvSpPr/>
          <p:nvPr/>
        </p:nvSpPr>
        <p:spPr>
          <a:xfrm>
            <a:off x="263094" y="4597331"/>
            <a:ext cx="4076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Buprenorphine (</a:t>
            </a: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BUP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) for Opioid Use Disorder </a:t>
            </a: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(OUD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) has been well-studied </a:t>
            </a:r>
            <a:r>
              <a:rPr lang="en-US" sz="1200">
                <a:ea typeface="Times New Roman" panose="02020603050405020304" pitchFamily="18" charset="0"/>
                <a:cs typeface="Georgia" panose="02040502050405020303" pitchFamily="18" charset="0"/>
              </a:rPr>
              <a:t>and </a:t>
            </a:r>
            <a:r>
              <a:rPr lang="en-US" sz="1200" smtClean="0">
                <a:ea typeface="Times New Roman" panose="02020603050405020304" pitchFamily="18" charset="0"/>
                <a:cs typeface="Georgia" panose="02040502050405020303" pitchFamily="18" charset="0"/>
              </a:rPr>
              <a:t>clinically 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used for decades.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Strong evidence of  BUPs effectiveness:</a:t>
            </a:r>
          </a:p>
          <a:p>
            <a:pPr marL="194310" lvl="1"/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	↓ OD,  ↓Death, ↓drug use, ↓HIV/HCV, ↓ Crime</a:t>
            </a:r>
          </a:p>
          <a:p>
            <a:pPr marL="194310" lvl="1"/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	↑ Treatment engagement, ↑Social functioning quality</a:t>
            </a:r>
          </a:p>
          <a:p>
            <a:pPr marL="194310" lvl="1"/>
            <a:endParaRPr lang="en-US" sz="600" dirty="0">
              <a:ea typeface="Times New Roman" panose="02020603050405020304" pitchFamily="18" charset="0"/>
              <a:cs typeface="Georgia" panose="0204050205040502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ea typeface="Times New Roman" panose="02020603050405020304" pitchFamily="18" charset="0"/>
                <a:cs typeface="Georgia" panose="02040502050405020303" pitchFamily="18" charset="0"/>
              </a:rPr>
              <a:t>D’Onofrio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 et al. (JAMA 2015) showed </a:t>
            </a: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BUP in the ED is feasible and safe with strong 30-day treatment effect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139FC24-DD14-4839-ADC9-FA1EDF290403}"/>
              </a:ext>
            </a:extLst>
          </p:cNvPr>
          <p:cNvSpPr/>
          <p:nvPr/>
        </p:nvSpPr>
        <p:spPr>
          <a:xfrm>
            <a:off x="263094" y="7448562"/>
            <a:ext cx="41819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BUP reduces craving and withdrawal.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Do not give BUP until the patient is in opioid withdrawal.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</a:p>
          <a:p>
            <a:pPr marL="365760" lvl="1" indent="-171450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BUP is a partial agonist at the mu-opioid receptor with higher affinity than full agonists. Thus, if given to too early, BUP will cause withdrawal by displacing full agonist.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It is safer than full agonists because of its “ceiling  effect”.  </a:t>
            </a:r>
          </a:p>
          <a:p>
            <a:pPr marL="365760" lvl="1" indent="-171450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Once at a therapeutic level, higher doses don’t cause more mu-receptor activation or CNS depression.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a typeface="Times New Roman" panose="02020603050405020304" pitchFamily="18" charset="0"/>
                <a:cs typeface="Georgia" panose="02040502050405020303" pitchFamily="18" charset="0"/>
              </a:rPr>
              <a:t>Patients can safely be prescribed BUP for unobserved “home” induction </a:t>
            </a:r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(if not yet in withdrawal in the ED).</a:t>
            </a:r>
          </a:p>
          <a:p>
            <a:pPr marL="194310" lvl="1"/>
            <a:r>
              <a:rPr lang="en-US" sz="1200" dirty="0">
                <a:ea typeface="Times New Roman" panose="02020603050405020304" pitchFamily="18" charset="0"/>
                <a:cs typeface="Georgia" panose="02040502050405020303" pitchFamily="18" charset="0"/>
              </a:rPr>
              <a:t>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3704" y="6114197"/>
            <a:ext cx="324545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94310" lvl="1"/>
            <a:r>
              <a:rPr lang="en-US" sz="1400" b="1" dirty="0">
                <a:solidFill>
                  <a:schemeClr val="bg1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Twice as likely to be in treatment</a:t>
            </a:r>
          </a:p>
          <a:p>
            <a:pPr marL="194310" lvl="1"/>
            <a:r>
              <a:rPr lang="en-US" sz="1400" b="1" dirty="0">
                <a:solidFill>
                  <a:schemeClr val="bg1"/>
                </a:solidFill>
                <a:ea typeface="Times New Roman" panose="02020603050405020304" pitchFamily="18" charset="0"/>
                <a:cs typeface="Georgia" panose="02040502050405020303" pitchFamily="18" charset="0"/>
              </a:rPr>
              <a:t>Less illicit drug use reported</a:t>
            </a:r>
          </a:p>
        </p:txBody>
      </p:sp>
      <p:sp>
        <p:nvSpPr>
          <p:cNvPr id="29" name="Bent-Up Arrow 28"/>
          <p:cNvSpPr/>
          <p:nvPr/>
        </p:nvSpPr>
        <p:spPr>
          <a:xfrm rot="5400000">
            <a:off x="2674957" y="5036028"/>
            <a:ext cx="382142" cy="2538480"/>
          </a:xfrm>
          <a:prstGeom prst="bentUpArrow">
            <a:avLst>
              <a:gd name="adj1" fmla="val 50000"/>
              <a:gd name="adj2" fmla="val 43290"/>
              <a:gd name="adj3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422071"/>
              </p:ext>
            </p:extLst>
          </p:nvPr>
        </p:nvGraphicFramePr>
        <p:xfrm>
          <a:off x="409575" y="276225"/>
          <a:ext cx="6953250" cy="857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Document" r:id="rId3" imgW="7267021" imgH="8943079" progId="Word.Document.12">
                  <p:embed/>
                </p:oleObj>
              </mc:Choice>
              <mc:Fallback>
                <p:oleObj name="Document" r:id="rId3" imgW="7267021" imgH="89430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276225"/>
                        <a:ext cx="6953250" cy="857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5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453632"/>
            <a:ext cx="6703695" cy="42141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+mn-lt"/>
              </a:rPr>
              <a:t>Step by Step Pocket Guide to ED-initiated BUP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66E4E76-E87D-48B7-A1D9-1B2295D4967C}"/>
              </a:ext>
            </a:extLst>
          </p:cNvPr>
          <p:cNvGrpSpPr/>
          <p:nvPr/>
        </p:nvGrpSpPr>
        <p:grpSpPr>
          <a:xfrm>
            <a:off x="291845" y="8667720"/>
            <a:ext cx="7188710" cy="1287027"/>
            <a:chOff x="73897" y="5679366"/>
            <a:chExt cx="7483475" cy="166236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D3D610CA-3055-4E8A-903B-F6683459793B}"/>
                </a:ext>
              </a:extLst>
            </p:cNvPr>
            <p:cNvSpPr txBox="1"/>
            <p:nvPr/>
          </p:nvSpPr>
          <p:spPr>
            <a:xfrm>
              <a:off x="338627" y="5679366"/>
              <a:ext cx="4300992" cy="437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Adobe Gothic Std B" panose="020B0800000000000000" pitchFamily="34" charset="-128"/>
                  <a:cs typeface="+mn-cs"/>
                </a:rPr>
                <a:t>How do I obtain an</a:t>
              </a:r>
              <a:r>
                <a:rPr kumimoji="0" lang="en-US" sz="1600" b="1" i="0" u="none" strike="noStrike" kern="1200" cap="none" spc="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Adobe Gothic Std B" panose="020B0800000000000000" pitchFamily="34" charset="-128"/>
                  <a:cs typeface="+mn-cs"/>
                </a:rPr>
                <a:t> X-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Adobe Gothic Std B" panose="020B0800000000000000" pitchFamily="34" charset="-128"/>
                  <a:cs typeface="+mn-cs"/>
                </a:rPr>
                <a:t>waiver to prescribe BUP?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4DF13D2C-3D0A-4B89-A192-C61777FA62FA}"/>
                </a:ext>
              </a:extLst>
            </p:cNvPr>
            <p:cNvSpPr txBox="1"/>
            <p:nvPr/>
          </p:nvSpPr>
          <p:spPr>
            <a:xfrm>
              <a:off x="178859" y="6109376"/>
              <a:ext cx="7378513" cy="1232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chemeClr val="accent1">
                      <a:lumMod val="75000"/>
                    </a:schemeClr>
                  </a:solidFill>
                </a:rPr>
                <a:t>DATA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</a:rPr>
                <a:t> waiver training for providers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hlinkClick r:id="rId2"/>
                </a:rPr>
                <a:t>https://www.samhsa.gov/medication-assisted-treatment/training-resources/buprenorphine-physician-training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1100" u="sng" dirty="0">
                  <a:solidFill>
                    <a:prstClr val="black"/>
                  </a:solidFill>
                  <a:hlinkClick r:id="rId3"/>
                </a:rPr>
                <a:t>https://pcssnow.org/education-training/</a:t>
              </a:r>
              <a:endParaRPr lang="en-US" sz="1100" u="sng" dirty="0">
                <a:solidFill>
                  <a:prstClr val="black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  <a:defRPr/>
              </a:pPr>
              <a:r>
                <a:rPr lang="en-US" sz="1100" dirty="0">
                  <a:solidFill>
                    <a:prstClr val="black"/>
                  </a:solidFill>
                </a:rPr>
                <a:t>ACEP 2018 Scientific Assembly – September 29, 2018 (</a:t>
              </a:r>
              <a:r>
                <a:rPr lang="en-US" sz="1100" dirty="0">
                  <a:hlinkClick r:id="rId4"/>
                </a:rPr>
                <a:t>https://bit.ly/2P2Juhn</a:t>
              </a:r>
              <a:r>
                <a:rPr lang="en-US" sz="1100" dirty="0"/>
                <a:t>)</a:t>
              </a:r>
              <a:endParaRPr lang="en-US" sz="1100" dirty="0">
                <a:solidFill>
                  <a:prstClr val="black"/>
                </a:solidFill>
              </a:endParaRPr>
            </a:p>
            <a:p>
              <a:pPr marL="171450" marR="0" lvl="0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9FEE55AF-5DAD-4F72-971C-34972060B51E}"/>
                </a:ext>
              </a:extLst>
            </p:cNvPr>
            <p:cNvSpPr/>
            <p:nvPr/>
          </p:nvSpPr>
          <p:spPr>
            <a:xfrm>
              <a:off x="73897" y="6144633"/>
              <a:ext cx="7483475" cy="978420"/>
            </a:xfrm>
            <a:prstGeom prst="rect">
              <a:avLst/>
            </a:prstGeom>
            <a:noFill/>
            <a:ln w="38100" cap="sq" cmpd="thickThin"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4304" r="4692" b="8429"/>
          <a:stretch/>
        </p:blipFill>
        <p:spPr>
          <a:xfrm>
            <a:off x="662938" y="849312"/>
            <a:ext cx="6418147" cy="7899898"/>
          </a:xfrm>
        </p:spPr>
      </p:pic>
    </p:spTree>
    <p:extLst>
      <p:ext uri="{BB962C8B-B14F-4D97-AF65-F5344CB8AC3E}">
        <p14:creationId xmlns:p14="http://schemas.microsoft.com/office/powerpoint/2010/main" val="7346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833EF23B-2ACF-4031-A021-A82754CC7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57137"/>
              </p:ext>
            </p:extLst>
          </p:nvPr>
        </p:nvGraphicFramePr>
        <p:xfrm>
          <a:off x="1061084" y="332414"/>
          <a:ext cx="286416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167">
                  <a:extLst>
                    <a:ext uri="{9D8B030D-6E8A-4147-A177-3AD203B41FA5}">
                      <a16:colId xmlns:a16="http://schemas.microsoft.com/office/drawing/2014/main" xmlns="" val="1303519287"/>
                    </a:ext>
                  </a:extLst>
                </a:gridCol>
              </a:tblGrid>
              <a:tr h="2375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How to assess for OUD?   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6745283"/>
                  </a:ext>
                </a:extLst>
              </a:tr>
            </a:tbl>
          </a:graphicData>
        </a:graphic>
      </p:graphicFrame>
      <p:sp>
        <p:nvSpPr>
          <p:cNvPr id="9" name="Text Box 22">
            <a:extLst>
              <a:ext uri="{FF2B5EF4-FFF2-40B4-BE49-F238E27FC236}">
                <a16:creationId xmlns:a16="http://schemas.microsoft.com/office/drawing/2014/main" xmlns="" id="{0EF053DE-71DC-4971-B708-3588BF99174D}"/>
              </a:ext>
            </a:extLst>
          </p:cNvPr>
          <p:cNvSpPr txBox="1"/>
          <p:nvPr/>
        </p:nvSpPr>
        <p:spPr>
          <a:xfrm>
            <a:off x="58929" y="576254"/>
            <a:ext cx="4413727" cy="35737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Questions based on DSM-5 criteria: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ea typeface="+mn-ea"/>
            </a:endParaRPr>
          </a:p>
          <a:p>
            <a:pPr marL="22860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 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found that when you started using, you ended up taking more than you  intended to?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wanted to stop or cut down on using opioids?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spent a lot of time getting or using opioids?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had a strong desire or urge to use opioids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Have you missed work or school or often arrived late because you were</a:t>
            </a:r>
            <a:r>
              <a:rPr kumimoji="0" lang="en-US" sz="105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intoxicated, high or recovering from the night before?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Has your use of opioids caused problems with other people such as with family members, friends or people at work?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had to give up or spend less time working, enjoying hobbies, or being with others because of your drug use?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ever gotten high before doing something that requires coordination or concentration like driving, boating, climbing a ladder, or operating heavy machinery?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continued to use even though you knew that the drug caused you problems like making you depressed, anxious, agitated or irritable?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Have you found you needed to use much more drug to get the same effect that you did when you first started taking it?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342900" marR="0" lvl="0" indent="-18288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>
                <a:tab pos="-5461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When you reduced or stopped using, did you have withdrawal symptoms</a:t>
            </a:r>
            <a:r>
              <a:rPr kumimoji="0" lang="en-US" sz="105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 o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r felt sick when you cut down or stopped using? 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Moderate OUD: 4-5 symptoms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ea typeface="+mn-e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Severe OUD: 6 or more symptoms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xmlns="" id="{4F32ACDD-C1B4-44E0-BEC9-5DFA4C3837D5}"/>
              </a:ext>
            </a:extLst>
          </p:cNvPr>
          <p:cNvSpPr txBox="1"/>
          <p:nvPr/>
        </p:nvSpPr>
        <p:spPr>
          <a:xfrm>
            <a:off x="5179498" y="261750"/>
            <a:ext cx="2316480" cy="2590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Times New Roman" panose="02020603050405020304" pitchFamily="18" charset="0"/>
                <a:cs typeface="Georgia" panose="02040502050405020303" pitchFamily="18" charset="0"/>
              </a:rPr>
              <a:t>How to assess for withdrawal?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48D7447-8FE3-4E17-895A-33B4C38D1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807" y="1458306"/>
            <a:ext cx="2540436" cy="7978831"/>
          </a:xfrm>
          <a:prstGeom prst="rect">
            <a:avLst/>
          </a:prstGeom>
        </p:spPr>
      </p:pic>
      <p:sp>
        <p:nvSpPr>
          <p:cNvPr id="22" name="Rectangle 1">
            <a:extLst>
              <a:ext uri="{FF2B5EF4-FFF2-40B4-BE49-F238E27FC236}">
                <a16:creationId xmlns:a16="http://schemas.microsoft.com/office/drawing/2014/main" xmlns="" id="{A1B90425-D8D7-4EEC-B17E-001CC943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CE6B59B-B82C-4341-959F-9ED549F78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E94E40A-59C3-4E27-878C-08F0BF578C74}"/>
              </a:ext>
            </a:extLst>
          </p:cNvPr>
          <p:cNvSpPr txBox="1"/>
          <p:nvPr/>
        </p:nvSpPr>
        <p:spPr>
          <a:xfrm>
            <a:off x="4785338" y="973403"/>
            <a:ext cx="288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  <a:cs typeface="+mn-cs"/>
              </a:rPr>
              <a:t>Clinical Opioid Withdrawal Scale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  <a:cs typeface="+mn-cs"/>
              </a:rPr>
              <a:t>(COWS)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5A02F0C-6B2C-487B-B76F-8A97A5505044}"/>
              </a:ext>
            </a:extLst>
          </p:cNvPr>
          <p:cNvSpPr txBox="1"/>
          <p:nvPr/>
        </p:nvSpPr>
        <p:spPr>
          <a:xfrm>
            <a:off x="4955540" y="9565117"/>
            <a:ext cx="2540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C00000"/>
                </a:solidFill>
                <a:ea typeface="Adobe Gothic Std B" panose="020B0800000000000000" pitchFamily="34" charset="-128"/>
              </a:rPr>
              <a:t>Only start BUP if COWS</a:t>
            </a:r>
            <a:r>
              <a:rPr lang="en-US" sz="1100" b="1" dirty="0">
                <a:solidFill>
                  <a:srgbClr val="C00000"/>
                </a:solidFill>
                <a:ea typeface="Adobe Gothic Std B" panose="020B0800000000000000" pitchFamily="34" charset="-128"/>
                <a:cs typeface="Calibri" panose="020F0502020204030204" pitchFamily="34" charset="0"/>
              </a:rPr>
              <a:t>≥ 8</a:t>
            </a:r>
            <a:r>
              <a:rPr lang="en-US" sz="1100" dirty="0">
                <a:solidFill>
                  <a:prstClr val="black"/>
                </a:solidFill>
                <a:ea typeface="Adobe Gothic Std B" panose="020B0800000000000000" pitchFamily="34" charset="-128"/>
                <a:cs typeface="Calibri" panose="020F0502020204030204" pitchFamily="34" charset="0"/>
              </a:rPr>
              <a:t>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DFA8AAF-791B-40B9-AC33-3DDC8947EB92}"/>
              </a:ext>
            </a:extLst>
          </p:cNvPr>
          <p:cNvSpPr txBox="1"/>
          <p:nvPr/>
        </p:nvSpPr>
        <p:spPr>
          <a:xfrm>
            <a:off x="4459008" y="840155"/>
            <a:ext cx="403828" cy="409994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BatangChe" panose="02030609000101010101" pitchFamily="49" charset="-127"/>
                <a:cs typeface="Aharoni" panose="02010803020104030203" pitchFamily="2" charset="-79"/>
              </a:rPr>
              <a:t>LOSS OF CONTROL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10512405-FF4A-426D-88A1-1D8EB0DF8606}"/>
              </a:ext>
            </a:extLst>
          </p:cNvPr>
          <p:cNvSpPr/>
          <p:nvPr/>
        </p:nvSpPr>
        <p:spPr>
          <a:xfrm>
            <a:off x="4306246" y="973403"/>
            <a:ext cx="180058" cy="2492811"/>
          </a:xfrm>
          <a:prstGeom prst="rightBrace">
            <a:avLst>
              <a:gd name="adj1" fmla="val 8333"/>
              <a:gd name="adj2" fmla="val 4914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905471-A377-410C-AF46-89BAAC7AB543}"/>
              </a:ext>
            </a:extLst>
          </p:cNvPr>
          <p:cNvSpPr txBox="1"/>
          <p:nvPr/>
        </p:nvSpPr>
        <p:spPr>
          <a:xfrm>
            <a:off x="341444" y="5210947"/>
            <a:ext cx="444389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</a:tabLst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</a:rPr>
              <a:t>Step 1.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Raise the Subject/Establish Rapport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Introduce yourself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Raise the subject of opioid use </a:t>
            </a:r>
            <a:r>
              <a:rPr lang="en-US" sz="1000" noProof="0" dirty="0">
                <a:solidFill>
                  <a:prstClr val="black"/>
                </a:solidFill>
                <a:ea typeface="Adobe Gothic Std B" panose="020B0800000000000000" pitchFamily="34" charset="-128"/>
              </a:rPr>
              <a:t>and ask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permission to discuss OUD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Assess patients subjective level of physical discomfort (i.e., withdrawal)    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</a:rPr>
              <a:t>Step 2.  Provide Feedback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Review patients drug use and patterns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Ask the patient about and discuss drug use and its negative consequences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Make a connection (if possible) between drug use and visit or medical issues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Provide feedback on OUD diagnosis and treatment options (e.g., medication (BUP, methadone,</a:t>
            </a:r>
            <a:r>
              <a:rPr kumimoji="0" lang="en-US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naltrexone),</a:t>
            </a:r>
            <a:r>
              <a:rPr kumimoji="0" lang="en-US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behavioral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outpatient programs,</a:t>
            </a:r>
            <a:r>
              <a:rPr kumimoji="0" lang="en-US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12-step,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and/or harm reduction strategies.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</a:rPr>
              <a:t>Step 3. Enhance Motivation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00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Assess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readiness to change </a:t>
            </a:r>
            <a:r>
              <a:rPr lang="en-US" sz="1000" noProof="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– with regard to starting preferred treatment</a:t>
            </a:r>
          </a:p>
          <a:p>
            <a:pPr lvl="1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00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“O</a:t>
            </a: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n a scale of 1-10, how ready</a:t>
            </a:r>
            <a:r>
              <a:rPr lang="en-US" sz="100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 are you to start BUP right now?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Enhance Motivation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lvl="1" indent="-171450">
              <a:buFont typeface="Arial" panose="020B0604020202020204" pitchFamily="34" charset="0"/>
              <a:buChar char="•"/>
              <a:tabLst>
                <a:tab pos="13716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Ask a series of open-ended questions designed to evoke “Change Talk” (or motivational statements) about their target behavior.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lvl="1" indent="-171450">
              <a:buFont typeface="Arial" panose="020B0604020202020204" pitchFamily="34" charset="0"/>
              <a:buChar char="•"/>
              <a:tabLst>
                <a:tab pos="13716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Reflect or reiterate the patien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t’s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motivational statements regarding entering treatment.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Adobe Gothic Std B" panose="020B0800000000000000" pitchFamily="34" charset="-128"/>
              </a:rPr>
              <a:t>Step 4. Negotiate &amp; Advise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Negotiate goal regarding the target behavior (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e.g</a:t>
            </a:r>
            <a:r>
              <a:rPr lang="en-US" sz="100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 starting BUP)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Give advice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dobe Gothic Std B" panose="020B0800000000000000" pitchFamily="34" charset="-128"/>
                <a:cs typeface="Times New Roman" panose="02020603050405020304" pitchFamily="18" charset="0"/>
              </a:rPr>
              <a:t>Complete a referral/treatment or goal agreement, and secure and provide the actual referral for treatment (BUP or other)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lang="en-US" sz="1000" dirty="0">
              <a:solidFill>
                <a:prstClr val="black"/>
              </a:solidFill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sz="800" u="sng" dirty="0">
              <a:solidFill>
                <a:prstClr val="black"/>
              </a:solidFill>
            </a:endParaRP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914400" algn="l"/>
              </a:tabLst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dobe Gothic Std B" panose="020B0800000000000000" pitchFamily="34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ea typeface="Adobe Gothic Std B" panose="020B0800000000000000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950" y="4665529"/>
            <a:ext cx="4130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Most providers fear talking to patients about substance use.  This guide may help: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357" y="9237565"/>
            <a:ext cx="4698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Video example</a:t>
            </a:r>
            <a:r>
              <a:rPr lang="en-US" sz="1200" dirty="0">
                <a:solidFill>
                  <a:prstClr val="black"/>
                </a:solidFill>
                <a:ea typeface="Adobe Gothic Std B" panose="020B0800000000000000" pitchFamily="34" charset="-128"/>
                <a:cs typeface="Times New Roman" panose="02020603050405020304" pitchFamily="18" charset="0"/>
              </a:rPr>
              <a:t>:  </a:t>
            </a:r>
            <a:r>
              <a:rPr lang="en-US" sz="1200" u="sng" dirty="0">
                <a:solidFill>
                  <a:prstClr val="black"/>
                </a:solidFill>
                <a:hlinkClick r:id="rId4"/>
              </a:rPr>
              <a:t>https://www.aetna.com/health-care-professionals/patient-care-programs/impact-of-opioid-use-disorder.html</a:t>
            </a:r>
            <a:endParaRPr lang="en-US" sz="12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4467</TotalTime>
  <Words>672</Words>
  <Application>Microsoft Macintosh PowerPoint</Application>
  <PresentationFormat>Custom</PresentationFormat>
  <Paragraphs>122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Adobe Gothic Std B</vt:lpstr>
      <vt:lpstr>Aharoni</vt:lpstr>
      <vt:lpstr>BatangChe</vt:lpstr>
      <vt:lpstr>Calibri</vt:lpstr>
      <vt:lpstr>Calibri Light</vt:lpstr>
      <vt:lpstr>Constantia</vt:lpstr>
      <vt:lpstr>Courier New</vt:lpstr>
      <vt:lpstr>Georgia</vt:lpstr>
      <vt:lpstr>Symbol</vt:lpstr>
      <vt:lpstr>Times New Roman</vt:lpstr>
      <vt:lpstr>Arial</vt:lpstr>
      <vt:lpstr>Office Theme</vt:lpstr>
      <vt:lpstr>Document</vt:lpstr>
      <vt:lpstr>PowerPoint Presentation</vt:lpstr>
      <vt:lpstr>PowerPoint Presentation</vt:lpstr>
      <vt:lpstr>Step by Step Pocket Guide to ED-initiated BUP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Martel, Shara</dc:creator>
  <cp:lastModifiedBy>Microsoft Office User</cp:lastModifiedBy>
  <cp:revision>87</cp:revision>
  <cp:lastPrinted>2018-08-06T20:23:08Z</cp:lastPrinted>
  <dcterms:created xsi:type="dcterms:W3CDTF">2018-06-28T18:46:03Z</dcterms:created>
  <dcterms:modified xsi:type="dcterms:W3CDTF">2018-08-29T15:44:46Z</dcterms:modified>
</cp:coreProperties>
</file>